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0" r:id="rId2"/>
    <p:sldMasterId id="2147483723" r:id="rId3"/>
    <p:sldMasterId id="2147483736" r:id="rId4"/>
  </p:sldMasterIdLst>
  <p:notesMasterIdLst>
    <p:notesMasterId r:id="rId49"/>
  </p:notesMasterIdLst>
  <p:sldIdLst>
    <p:sldId id="362" r:id="rId5"/>
    <p:sldId id="275" r:id="rId6"/>
    <p:sldId id="276" r:id="rId7"/>
    <p:sldId id="261" r:id="rId8"/>
    <p:sldId id="40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402" r:id="rId17"/>
    <p:sldId id="270" r:id="rId18"/>
    <p:sldId id="399" r:id="rId19"/>
    <p:sldId id="280" r:id="rId20"/>
    <p:sldId id="401" r:id="rId21"/>
    <p:sldId id="329" r:id="rId22"/>
    <p:sldId id="305" r:id="rId23"/>
    <p:sldId id="306" r:id="rId24"/>
    <p:sldId id="308" r:id="rId25"/>
    <p:sldId id="307" r:id="rId26"/>
    <p:sldId id="310" r:id="rId27"/>
    <p:sldId id="309" r:id="rId28"/>
    <p:sldId id="385" r:id="rId29"/>
    <p:sldId id="384" r:id="rId30"/>
    <p:sldId id="292" r:id="rId31"/>
    <p:sldId id="386" r:id="rId32"/>
    <p:sldId id="293" r:id="rId33"/>
    <p:sldId id="394" r:id="rId34"/>
    <p:sldId id="390" r:id="rId35"/>
    <p:sldId id="395" r:id="rId36"/>
    <p:sldId id="319" r:id="rId37"/>
    <p:sldId id="396" r:id="rId38"/>
    <p:sldId id="363" r:id="rId39"/>
    <p:sldId id="296" r:id="rId40"/>
    <p:sldId id="391" r:id="rId41"/>
    <p:sldId id="392" r:id="rId42"/>
    <p:sldId id="393" r:id="rId43"/>
    <p:sldId id="387" r:id="rId44"/>
    <p:sldId id="388" r:id="rId45"/>
    <p:sldId id="403" r:id="rId46"/>
    <p:sldId id="369" r:id="rId47"/>
    <p:sldId id="370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05" autoAdjust="0"/>
    <p:restoredTop sz="95296" autoAdjust="0"/>
  </p:normalViewPr>
  <p:slideViewPr>
    <p:cSldViewPr>
      <p:cViewPr varScale="1">
        <p:scale>
          <a:sx n="82" d="100"/>
          <a:sy n="82" d="100"/>
        </p:scale>
        <p:origin x="24" y="16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5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5FCB6-3C4F-4A9F-9233-A35CB92C636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0D759-31C4-4FD1-8552-9C8E53F78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ECECC803-BECD-49A3-AD2B-125802A1AC1B}" type="slidenum">
              <a:rPr lang="hr-HR" b="0">
                <a:solidFill>
                  <a:prstClr val="black"/>
                </a:solidFill>
              </a:rPr>
              <a:pPr eaLnBrk="1" hangingPunct="1"/>
              <a:t>1</a:t>
            </a:fld>
            <a:endParaRPr lang="hr-HR" b="0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560908-D30E-4220-8526-4997A91EA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562423-C029-49E8-8B8A-512F8E662BC3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4279CECC-8405-4762-B1E5-660939AC9F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ED9D4F43-C978-41D3-A138-B076BD72A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262712-3AAE-469A-8BC2-C45A8D52119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E4DB2B-84F3-4226-A823-17B8266309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214E08-43CC-427F-AFEE-E242C74636F0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3BC14C3C-9A5E-43F1-B5B7-FCA5D3AA7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D99DA2E-9B0B-4E61-8CFA-1364FFFD3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E1B543-2A71-4C14-AE97-027FE97EA4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619B58-6684-4D49-AAE7-E8F755DA1CEF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E0840A9B-9806-42EE-B6EE-3BF74A9E61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00CA18-D450-4072-BE25-CE8C1DDDFA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274FE4-5093-4071-B0C7-4627D4550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EFECC5-6466-47C9-B5D5-8CFF7A001E4C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89916624-11B9-4E3E-923E-0C694FE89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8FCA590-1B3F-4FA3-BCD7-700D6AAC4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A390DD-7336-4451-ADEA-7229ED806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32A1AB-0EAB-4EE4-83BD-A3692F48B07F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87656AA4-A687-4824-8B3D-39769EBC99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A5B30D47-A873-4C05-B6DB-AD6C85C35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392165-B8B2-4AE6-8C18-4AB4B61B9E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3658A-856C-475B-BA7E-B4435DA5E149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A09C675A-A795-4F5B-AA55-FB035A8EF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C9D72E1-839A-4DB7-871A-5D00C1E58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91A40F-B9D7-48E1-B77A-EB74C9B40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FA770D-687A-48B0-9416-F2F555D93765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7E16A44C-7324-4049-9A82-9DDC40C04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DA8832DA-5037-4A6F-8E51-6E899FABC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727ACC-0840-44D1-987B-8F17DB14F0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C2C07-DA78-4DFC-8FD4-0FC89CD40304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01FBFEF6-309B-4723-B24A-9838F10025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A06CC76C-3A7E-4AB1-B646-A4A555BAC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3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83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26CC3-FF2A-4C29-A1D3-7952A5F0DBC1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82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D10AB-98B6-4786-B4B8-5B15E7487AA8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74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D2D7-D2B6-4809-8D50-9A2C929B45C9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50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ABC6E-5EA6-4C27-A863-CBF25829441A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4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437C8-758A-448B-B773-0855F4436BA3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1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E0EC7-5DD0-4D15-B6E4-DD7AC4B27631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BBE19-BFAE-40BB-A731-D39445634914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0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FEA5A-4962-4D2A-AA92-DC0B7D9CEFE2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10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EFBDB-44C2-4A08-9D84-EC9894DCF719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78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BB28D-A152-4BBC-90C3-BD05EC7E3D6A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25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17F92-2B4E-4C9D-A1FF-E80424118258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42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r-H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692DC-3AAC-4C0E-8233-3B982E5CDDBD}" type="slidenum">
              <a:rPr lang="hr-H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96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C144-4BE9-4782-9D3C-8F4AD13D2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E927C6-C594-4634-9292-61109136B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7CCB7-88C5-48A1-A6FE-98B86B15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BC88-581A-4637-A53F-35A8DA89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EE13A-90F0-45C9-917F-71CD8787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06031-A094-47E8-9365-AE13FA67DC50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637291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1E5-2C1D-4C0E-9DF5-647FCEA0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D2D9D-A91B-44C7-842C-FA09115A5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E2694-3913-4D1A-B656-B883EFD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A337B-0CC4-4EF7-8974-A223D9E9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5C50C-F53F-4B69-AE8D-71130707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04CF9-D7CB-4DDC-BD0F-215ED162B4B6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4095931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C1C32-DB39-4227-AC70-5A4CAD01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1A55F-808E-43C3-A7F9-C8F71C35C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F67CC-D453-45CC-BE89-495DD0B7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250B0-1D77-4678-8E45-4107AF8F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1A0AE-3397-4FD6-B032-4AAD7831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96312-0C50-490F-88B2-9522E9E64E9C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552372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53F12-17BE-43D7-B1C9-4E417768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20F7D-0252-4E7E-8C02-16D0E5397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716A44-1BAE-4500-9D53-66E26D378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845AE-535C-4E9B-829C-FF05DCA71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00CFB-1B86-416A-B4A0-6E7A5DB6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5D049-66E6-4B7A-81A9-7336F9A3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54830-054F-4AE1-8E2E-264F9C83484C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898349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C6C6-EAF8-425E-9AE0-3F3A6FE8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CFA5C-34B6-49D7-A34E-FBDA2CC3B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4B21A-FE23-45F2-A4CD-2525E87DA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0535F-10D1-4822-B9DA-B6D7E67A3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64834-FE84-4E02-AAE9-F7A85FFD4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B8354-2F3F-4306-BEF0-58C8C9671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8F859-4820-4C47-B867-0ED1C797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6323A-70B2-4D7D-98CE-727AB75D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A760D-4CF4-4C69-B02E-7157809729D6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629715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A2EA-07D3-4E70-AA67-18AD1EBFE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EE3C4-8176-4E0A-AF99-B1E42B3C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DFE47-C125-46DD-8A86-C95F2829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D6C5E-06FD-4369-A7C9-E5B73ABFA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3E14B-2628-4C9C-9868-D9B237D96217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84832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95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2E9BCA-6FEF-4868-8DD8-0CE79D8C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04CFD-8255-4800-8D8D-D77D3E53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80592-D708-4955-A112-ADE1B388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7497F-56D8-4C16-9916-AA71FAA93F8D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350116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ABC93-2CC8-4A53-B0DA-8E926C4F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148C-B776-43CE-BBD4-68F9FADC8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982B8-5E24-4FCB-8751-6F439F935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C6157-4F2A-4BA1-9644-5FD991329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F8E56-6BFE-4E49-AEA8-FD834DFD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C3F20-3FB4-46F3-9EF1-2D51E8C5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4AA30-5DFD-4736-891E-0276E5E18AA8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688150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DE94D-BF09-47CC-86FD-EDC20D59C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268A8-12E1-4CC2-B296-C9BCB5C765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77463-79A0-4C6A-9852-72943751E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5D847-34AA-4777-9475-8B00CB661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3A267-D9DF-452E-9316-3267FB427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C3C69-A010-4782-BA40-CC06C95F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1D28A-FD77-440C-BAD4-0DE0F63DD9B4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919009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4C9A6-278E-4FBC-ABD4-1A4EEB3A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D385D-3311-4F85-8E1A-8A10EBA2A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6E473-3ECB-43F2-92BC-E95DA7C5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20CF9-DFF6-4753-A134-6CFFC71B8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A48BE-E307-430B-94D9-CAA2AB22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156A1-8531-4357-A621-2081F25D7FC1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4158301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8F1C42-19D2-4CFA-A359-422E00487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C189E-5EB6-425A-90FF-1619BCBD0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051CD-E04B-456E-A5AA-FCF84ECF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1002B-4101-451E-995A-AC0A1BB1A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06F0E-5E70-42B4-9CF0-B039EF8F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56CDC-5CFB-4C5C-A598-8CF73416A321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452538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FB69-49B1-4CD1-BC81-F727F39F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F4D7845-4F24-4020-8E7F-ED1D220B6A2B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43A71-AE61-4DC9-A6F6-F4ED5863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EDE45-8C53-4E23-B6D6-33465A94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2484B-6F4B-4B0D-B7A7-24B165C42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75253E-E6E4-4582-9806-B5E829BBAF98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165766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9101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4067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1245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213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3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6603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033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9829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0469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0599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67336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405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8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7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5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828F-398B-42B1-B1C3-E4050B5292C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0D842-8BCA-496F-AC3A-CA25CF403FE8}" type="slidenum">
              <a:rPr lang="hr-H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790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E9D991C-55F0-442D-8C1C-A5E983C7D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1FC8A4-5424-4E13-B76B-538F1CCFC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Click to edit Master text styles</a:t>
            </a:r>
          </a:p>
          <a:p>
            <a:pPr lvl="1"/>
            <a:r>
              <a:rPr lang="hr-HR" altLang="en-US"/>
              <a:t>Second level</a:t>
            </a:r>
          </a:p>
          <a:p>
            <a:pPr lvl="2"/>
            <a:r>
              <a:rPr lang="hr-HR" altLang="en-US"/>
              <a:t>Third level</a:t>
            </a:r>
          </a:p>
          <a:p>
            <a:pPr lvl="3"/>
            <a:r>
              <a:rPr lang="hr-HR" altLang="en-US"/>
              <a:t>Fourth level</a:t>
            </a:r>
          </a:p>
          <a:p>
            <a:pPr lvl="4"/>
            <a:r>
              <a:rPr lang="hr-HR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22944DD-F3A4-400F-8B48-E411CA694C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hr-HR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6363918-F5A1-46F1-9B45-AACD38DE45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hr-HR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EB4942-FAD6-4C9F-865E-29536ED8A3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A1336483-8D95-462C-B2F9-5871110BDB14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7423187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6D855-89D4-4C98-8F9F-AEB1345C4237}" type="datetimeFigureOut">
              <a:rPr lang="sr-Latn-CS" smtClean="0"/>
              <a:pPr/>
              <a:t>8.4.2023.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1939-A337-4DE1-8768-428B36FC6AC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59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forum.org/news/conference-coverage/first-hit-aggregated-tau-antisense-oligonucleotide-lowers-tangles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6B547-9315-4CC1-B990-6AE432CBE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2096"/>
            <a:ext cx="4392488" cy="4769861"/>
          </a:xfrm>
          <a:prstGeom prst="rect">
            <a:avLst/>
          </a:prstGeom>
          <a:blipFill dpi="0" rotWithShape="1">
            <a:blip r:embed="rId4">
              <a:alphaModFix amt="9000"/>
            </a:blip>
            <a:srcRect/>
            <a:tile tx="0" ty="0" sx="100000" sy="100000" flip="none" algn="tl"/>
          </a:blipFill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357913" y="1183691"/>
            <a:ext cx="482453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r-HR" sz="1800" b="1" dirty="0">
                <a:solidFill>
                  <a:schemeClr val="bg2"/>
                </a:solidFill>
              </a:rPr>
              <a:t>Razvoj p</a:t>
            </a:r>
            <a:r>
              <a:rPr lang="en-US" sz="1800" b="1" dirty="0" err="1">
                <a:solidFill>
                  <a:schemeClr val="bg2"/>
                </a:solidFill>
              </a:rPr>
              <a:t>rotusmisleni</a:t>
            </a:r>
            <a:r>
              <a:rPr lang="hr-HR" sz="1800" b="1" dirty="0">
                <a:solidFill>
                  <a:schemeClr val="bg2"/>
                </a:solidFill>
              </a:rPr>
              <a:t>h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dirty="0" err="1">
                <a:solidFill>
                  <a:schemeClr val="bg2"/>
                </a:solidFill>
              </a:rPr>
              <a:t>oligonukleotid</a:t>
            </a:r>
            <a:r>
              <a:rPr lang="hr-HR" sz="1800" b="1" dirty="0">
                <a:solidFill>
                  <a:schemeClr val="bg2"/>
                </a:solidFill>
              </a:rPr>
              <a:t>a</a:t>
            </a:r>
            <a:br>
              <a:rPr lang="hr-HR" sz="1800" b="1" dirty="0">
                <a:solidFill>
                  <a:schemeClr val="bg2"/>
                </a:solidFill>
              </a:rPr>
            </a:br>
            <a:r>
              <a:rPr lang="hr-HR" sz="1800" b="1" dirty="0">
                <a:solidFill>
                  <a:schemeClr val="bg2"/>
                </a:solidFill>
              </a:rPr>
              <a:t>za liječenje neurodegenerativnih bolesti</a:t>
            </a:r>
            <a:br>
              <a:rPr lang="en-US" sz="1600" dirty="0">
                <a:solidFill>
                  <a:schemeClr val="bg2"/>
                </a:solidFill>
              </a:rPr>
            </a:br>
            <a:br>
              <a:rPr lang="hr-HR" sz="1600" dirty="0">
                <a:solidFill>
                  <a:schemeClr val="bg2"/>
                </a:solidFill>
                <a:cs typeface="Aharoni" pitchFamily="2" charset="-79"/>
              </a:rPr>
            </a:br>
            <a:r>
              <a:rPr lang="hr-HR" sz="1600" b="1" dirty="0">
                <a:solidFill>
                  <a:schemeClr val="bg2"/>
                </a:solidFill>
                <a:cs typeface="Aharoni" pitchFamily="2" charset="-79"/>
              </a:rPr>
              <a:t>Prof. dr. sci. Goran Šimić, dr. med.</a:t>
            </a:r>
            <a:br>
              <a:rPr lang="hr-HR" sz="1600" b="1" dirty="0">
                <a:solidFill>
                  <a:schemeClr val="bg2"/>
                </a:solidFill>
                <a:cs typeface="Aharoni" pitchFamily="2" charset="-79"/>
              </a:rPr>
            </a:br>
            <a:r>
              <a:rPr lang="hr-HR" sz="1600" dirty="0">
                <a:solidFill>
                  <a:schemeClr val="bg2"/>
                </a:solidFill>
                <a:cs typeface="Aharoni" pitchFamily="2" charset="-79"/>
              </a:rPr>
              <a:t>Laboratorij za razvojnu neuropatologiju</a:t>
            </a:r>
            <a:br>
              <a:rPr lang="hr-HR" sz="1600" dirty="0">
                <a:solidFill>
                  <a:schemeClr val="bg2"/>
                </a:solidFill>
                <a:cs typeface="Aharoni" pitchFamily="2" charset="-79"/>
              </a:rPr>
            </a:br>
            <a:r>
              <a:rPr lang="hr-HR" sz="1600" dirty="0">
                <a:solidFill>
                  <a:schemeClr val="bg2"/>
                </a:solidFill>
                <a:cs typeface="Aharoni" pitchFamily="2" charset="-79"/>
              </a:rPr>
              <a:t>Zavod za </a:t>
            </a:r>
            <a:r>
              <a:rPr lang="hr-HR" sz="1600" dirty="0" err="1">
                <a:solidFill>
                  <a:schemeClr val="bg2"/>
                </a:solidFill>
                <a:cs typeface="Aharoni" pitchFamily="2" charset="-79"/>
              </a:rPr>
              <a:t>neuroznanost</a:t>
            </a:r>
            <a:br>
              <a:rPr lang="hr-HR" sz="1600" dirty="0">
                <a:solidFill>
                  <a:schemeClr val="bg2"/>
                </a:solidFill>
                <a:cs typeface="Aharoni" pitchFamily="2" charset="-79"/>
              </a:rPr>
            </a:br>
            <a:r>
              <a:rPr lang="hr-HR" sz="1600" dirty="0">
                <a:solidFill>
                  <a:schemeClr val="bg2"/>
                </a:solidFill>
                <a:cs typeface="Aharoni" pitchFamily="2" charset="-79"/>
              </a:rPr>
              <a:t>Hrvatski institut za istraživanje mozga</a:t>
            </a:r>
            <a:br>
              <a:rPr lang="hr-HR" sz="1600" dirty="0">
                <a:solidFill>
                  <a:schemeClr val="bg2"/>
                </a:solidFill>
                <a:cs typeface="Aharoni" pitchFamily="2" charset="-79"/>
              </a:rPr>
            </a:br>
            <a:r>
              <a:rPr lang="hr-HR" sz="1600" dirty="0">
                <a:solidFill>
                  <a:schemeClr val="bg2"/>
                </a:solidFill>
                <a:cs typeface="Aharoni" pitchFamily="2" charset="-79"/>
              </a:rPr>
              <a:t>Medicinski fakultet Sveučilišta u Zagrebu</a:t>
            </a:r>
            <a:br>
              <a:rPr lang="hr-HR" sz="1600" dirty="0">
                <a:solidFill>
                  <a:schemeClr val="bg2"/>
                </a:solidFill>
                <a:cs typeface="Aharoni" pitchFamily="2" charset="-79"/>
              </a:rPr>
            </a:br>
            <a:r>
              <a:rPr lang="hr-HR" sz="1600" dirty="0">
                <a:solidFill>
                  <a:schemeClr val="bg2"/>
                </a:solidFill>
                <a:cs typeface="Aharoni" pitchFamily="2" charset="-79"/>
              </a:rPr>
              <a:t>Republika Hrvatska</a:t>
            </a:r>
            <a:br>
              <a:rPr lang="hr-HR" sz="1600" dirty="0">
                <a:solidFill>
                  <a:schemeClr val="bg2"/>
                </a:solidFill>
                <a:latin typeface="Palatino Linotype" pitchFamily="18" charset="0"/>
                <a:cs typeface="Aharoni" pitchFamily="2" charset="-79"/>
              </a:rPr>
            </a:br>
            <a:br>
              <a:rPr lang="hr-HR" sz="1600" dirty="0">
                <a:solidFill>
                  <a:schemeClr val="bg2"/>
                </a:solidFill>
                <a:latin typeface="Palatino Linotype" pitchFamily="18" charset="0"/>
              </a:rPr>
            </a:br>
            <a:br>
              <a:rPr lang="hr-HR" sz="1600" dirty="0">
                <a:solidFill>
                  <a:schemeClr val="bg2"/>
                </a:solidFill>
                <a:latin typeface="Palatino Linotype" pitchFamily="18" charset="0"/>
              </a:rPr>
            </a:br>
            <a:endParaRPr lang="en-US" sz="1600" b="1" dirty="0">
              <a:solidFill>
                <a:schemeClr val="bg2"/>
              </a:solidFill>
              <a:latin typeface="Palatino Linotype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11" y="5685997"/>
            <a:ext cx="7776864" cy="936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85997"/>
            <a:ext cx="90422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6656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868144" y="4603905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020306"/>
                </a:solidFill>
                <a:latin typeface="+mj-lt"/>
              </a:rPr>
              <a:t>IP-2019-04-3584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C7296-3426-49B7-85AA-2C98D1AC73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05" y="3861048"/>
            <a:ext cx="1780952" cy="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13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SMA tip 1</a:t>
            </a:r>
          </a:p>
        </p:txBody>
      </p:sp>
      <p:pic>
        <p:nvPicPr>
          <p:cNvPr id="4" name="Picture 18" descr="floppy inf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342" y="1785926"/>
            <a:ext cx="278029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57290" y="435769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teška hipotonija</a:t>
            </a:r>
          </a:p>
        </p:txBody>
      </p:sp>
      <p:pic>
        <p:nvPicPr>
          <p:cNvPr id="6" name="Picture 20" descr="Slika1 head 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96937"/>
            <a:ext cx="3286148" cy="241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07567" y="4357694"/>
            <a:ext cx="247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glavica zaostaje u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trakciji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4929198"/>
            <a:ext cx="79296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Zbog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slabosti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interkostalne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muskulature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djeca sa SMA dišu isključivo pomoću kontrakcija dijafragme; zato dolazi do čestih i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teških respiratornih infekcija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 smrt nastupa obično unutar godine dana od postavljanja dijagnoze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9917B-19D3-4EBA-A1C0-3C47B0A53ECE}"/>
              </a:ext>
            </a:extLst>
          </p:cNvPr>
          <p:cNvSpPr txBox="1"/>
          <p:nvPr/>
        </p:nvSpPr>
        <p:spPr>
          <a:xfrm>
            <a:off x="6444208" y="33265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SMA tip 0 – </a:t>
            </a:r>
            <a:r>
              <a:rPr lang="hr-HR" i="1" dirty="0" err="1"/>
              <a:t>in</a:t>
            </a:r>
            <a:r>
              <a:rPr lang="hr-HR" i="1" dirty="0"/>
              <a:t> </a:t>
            </a:r>
            <a:r>
              <a:rPr lang="hr-HR" i="1" dirty="0" err="1"/>
              <a:t>utero</a:t>
            </a:r>
            <a:r>
              <a:rPr lang="hr-HR" dirty="0"/>
              <a:t>: nema spontanih motoričkih pokreta fetusa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SMA tip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r-HR" dirty="0"/>
              <a:t>dijete </a:t>
            </a:r>
            <a:r>
              <a:rPr lang="hr-HR" dirty="0">
                <a:solidFill>
                  <a:srgbClr val="FF0000"/>
                </a:solidFill>
              </a:rPr>
              <a:t>sjedi samostalno</a:t>
            </a:r>
          </a:p>
          <a:p>
            <a:pPr>
              <a:buFontTx/>
              <a:buChar char="-"/>
            </a:pPr>
            <a:r>
              <a:rPr lang="hr-HR" dirty="0">
                <a:solidFill>
                  <a:srgbClr val="FF0000"/>
                </a:solidFill>
              </a:rPr>
              <a:t>nikad ne prohoda </a:t>
            </a:r>
            <a:r>
              <a:rPr lang="hr-HR" dirty="0"/>
              <a:t>samostalno</a:t>
            </a:r>
          </a:p>
          <a:p>
            <a:pPr>
              <a:buFontTx/>
              <a:buChar char="-"/>
            </a:pPr>
            <a:r>
              <a:rPr lang="hr-HR" dirty="0"/>
              <a:t>tipičan tremor prstiju i šaka zbog </a:t>
            </a:r>
            <a:r>
              <a:rPr lang="hr-HR" dirty="0" err="1">
                <a:solidFill>
                  <a:srgbClr val="FF0000"/>
                </a:solidFill>
              </a:rPr>
              <a:t>fascikulacija</a:t>
            </a:r>
            <a:r>
              <a:rPr lang="hr-HR" dirty="0"/>
              <a:t> i mišićne slabosti</a:t>
            </a:r>
          </a:p>
          <a:p>
            <a:pPr>
              <a:buFontTx/>
              <a:buChar char="-"/>
            </a:pPr>
            <a:r>
              <a:rPr lang="hr-HR" dirty="0"/>
              <a:t>očituje se od 3. mjeseca života</a:t>
            </a:r>
          </a:p>
          <a:p>
            <a:pPr>
              <a:buFontTx/>
              <a:buChar char="-"/>
            </a:pPr>
            <a:r>
              <a:rPr lang="hr-HR" dirty="0"/>
              <a:t>smrtni ishod najčešće do kraja 7. godine života</a:t>
            </a:r>
          </a:p>
          <a:p>
            <a:pPr>
              <a:buFontTx/>
              <a:buChar char="-"/>
            </a:pPr>
            <a:endParaRPr lang="hr-H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SMA </a:t>
            </a:r>
            <a:r>
              <a:rPr lang="hr-HR" b="1" dirty="0"/>
              <a:t>tip 3a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r-HR" dirty="0"/>
              <a:t>očituje se obično </a:t>
            </a:r>
            <a:r>
              <a:rPr lang="hr-HR" dirty="0">
                <a:solidFill>
                  <a:srgbClr val="FF0000"/>
                </a:solidFill>
              </a:rPr>
              <a:t>nakon 18. mjeseca </a:t>
            </a:r>
            <a:r>
              <a:rPr lang="hr-HR" dirty="0"/>
              <a:t>života kada dijete prohoda (18 mj. – 3. godine)</a:t>
            </a:r>
          </a:p>
          <a:p>
            <a:pPr>
              <a:buFontTx/>
              <a:buChar char="-"/>
            </a:pPr>
            <a:r>
              <a:rPr lang="hr-HR" dirty="0"/>
              <a:t>dijete </a:t>
            </a:r>
            <a:r>
              <a:rPr lang="hr-HR" dirty="0">
                <a:solidFill>
                  <a:srgbClr val="FF0000"/>
                </a:solidFill>
              </a:rPr>
              <a:t>hoda gegajući se</a:t>
            </a:r>
            <a:r>
              <a:rPr lang="hr-HR" dirty="0"/>
              <a:t>, teško hoda po stubama, </a:t>
            </a:r>
            <a:r>
              <a:rPr lang="hr-HR" dirty="0">
                <a:solidFill>
                  <a:srgbClr val="FF0000"/>
                </a:solidFill>
              </a:rPr>
              <a:t>često pada</a:t>
            </a:r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r>
              <a:rPr lang="hr-HR" dirty="0"/>
              <a:t>SMA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b="1" dirty="0"/>
              <a:t>tip 3b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/>
              <a:t>očituje se od 3 – 30. godine života</a:t>
            </a:r>
          </a:p>
          <a:p>
            <a:pPr marL="0" indent="0">
              <a:buNone/>
            </a:pPr>
            <a:endParaRPr lang="hr-HR" dirty="0"/>
          </a:p>
          <a:p>
            <a:pPr>
              <a:buFontTx/>
              <a:buChar char="-"/>
            </a:pPr>
            <a:r>
              <a:rPr lang="hr-HR" dirty="0"/>
              <a:t>SMA </a:t>
            </a:r>
            <a:r>
              <a:rPr lang="hr-HR" b="1" dirty="0"/>
              <a:t>tip 4</a:t>
            </a:r>
            <a:r>
              <a:rPr lang="hr-HR" dirty="0"/>
              <a:t>: nakon 30. godine života</a:t>
            </a:r>
          </a:p>
          <a:p>
            <a:pPr>
              <a:buFontTx/>
              <a:buChar char="-"/>
            </a:pPr>
            <a:endParaRPr lang="hr-H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23400-7AD2-448D-B31C-5DAF55EB9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16"/>
            <a:ext cx="9144000" cy="6363368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51E403FF-04B5-455E-97E7-24460480F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306762"/>
            <a:ext cx="1982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Wohlfart-Kugelberg-Welander</a:t>
            </a:r>
            <a:endParaRPr kumimoji="0" lang="hr-H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12E0742-1E7E-4AF4-A50F-0D03B9919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3306762"/>
            <a:ext cx="12282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Intermediate</a:t>
            </a:r>
            <a:r>
              <a:rPr kumimoji="0" lang="hr-H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r-H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</a:t>
            </a:r>
            <a:endParaRPr kumimoji="0" lang="hr-H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DFF23179-49E4-49BD-A182-1391A337E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313407"/>
            <a:ext cx="153439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</a:t>
            </a:r>
            <a:r>
              <a:rPr kumimoji="0" lang="hr-H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most </a:t>
            </a:r>
            <a:r>
              <a:rPr kumimoji="0" lang="hr-H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severe</a:t>
            </a:r>
            <a:r>
              <a:rPr kumimoji="0" lang="hr-H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r-H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</a:t>
            </a:r>
            <a:endParaRPr kumimoji="0" lang="hr-H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72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EMNG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hr-HR" dirty="0"/>
              <a:t>znakovi </a:t>
            </a:r>
            <a:r>
              <a:rPr lang="hr-HR" dirty="0" err="1">
                <a:solidFill>
                  <a:srgbClr val="FF0000"/>
                </a:solidFill>
              </a:rPr>
              <a:t>neurogenog</a:t>
            </a:r>
            <a:r>
              <a:rPr lang="hr-HR" dirty="0"/>
              <a:t> oštećenja: fibrilacija i </a:t>
            </a:r>
            <a:r>
              <a:rPr lang="hr-HR" dirty="0" err="1"/>
              <a:t>fascikulacije</a:t>
            </a:r>
            <a:r>
              <a:rPr lang="hr-HR" dirty="0"/>
              <a:t> mišića</a:t>
            </a:r>
          </a:p>
          <a:p>
            <a:pPr>
              <a:buFontTx/>
              <a:buChar char="-"/>
            </a:pPr>
            <a:r>
              <a:rPr lang="hr-HR" dirty="0">
                <a:solidFill>
                  <a:srgbClr val="FF0000"/>
                </a:solidFill>
              </a:rPr>
              <a:t>brzina provođenja normalna</a:t>
            </a:r>
            <a:r>
              <a:rPr lang="hr-HR" dirty="0"/>
              <a:t>, u teškim oblicima može biti usporena </a:t>
            </a:r>
            <a:r>
              <a:rPr lang="hr-HR" sz="1600" dirty="0"/>
              <a:t>(zbog retrogradne </a:t>
            </a:r>
            <a:r>
              <a:rPr lang="hr-HR" sz="1600" dirty="0" err="1"/>
              <a:t>Waalerove</a:t>
            </a:r>
            <a:r>
              <a:rPr lang="hr-HR" sz="1600" dirty="0"/>
              <a:t> degeneracije uslijed propadanja DMN i sekundarne </a:t>
            </a:r>
            <a:r>
              <a:rPr lang="hr-HR" sz="1600" dirty="0" err="1"/>
              <a:t>demijelinizacije</a:t>
            </a:r>
            <a:r>
              <a:rPr lang="hr-HR" sz="1600" dirty="0"/>
              <a:t>)</a:t>
            </a:r>
          </a:p>
          <a:p>
            <a:pPr>
              <a:buFontTx/>
              <a:buChar char="-"/>
            </a:pPr>
            <a:r>
              <a:rPr lang="hr-HR" dirty="0"/>
              <a:t>normalan nalaz ne isključuje mogućnost SMA (treba ponoviti pretragu)</a:t>
            </a:r>
          </a:p>
          <a:p>
            <a:pPr>
              <a:buFontTx/>
              <a:buChar char="-"/>
            </a:pPr>
            <a:r>
              <a:rPr lang="hr-HR" dirty="0"/>
              <a:t>akcijski potencijali mišića imaju </a:t>
            </a:r>
            <a:r>
              <a:rPr lang="hr-HR" dirty="0">
                <a:solidFill>
                  <a:srgbClr val="FF0000"/>
                </a:solidFill>
              </a:rPr>
              <a:t>velike amplitude, ali nisku frekvenciju</a:t>
            </a:r>
          </a:p>
          <a:p>
            <a:pPr>
              <a:buFontTx/>
              <a:buChar char="-"/>
            </a:pPr>
            <a:endParaRPr lang="hr-H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Velike amplitude </a:t>
            </a:r>
            <a:r>
              <a:rPr lang="hr-HR" dirty="0" err="1"/>
              <a:t>APs</a:t>
            </a:r>
            <a:r>
              <a:rPr lang="hr-HR" dirty="0"/>
              <a:t> poprečno-prugastih mišićnih stanica u EMNG-u</a:t>
            </a:r>
          </a:p>
        </p:txBody>
      </p:sp>
      <p:pic>
        <p:nvPicPr>
          <p:cNvPr id="5" name="Content Placeholder 3" descr="ABC 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2276872"/>
            <a:ext cx="5160521" cy="3700471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499604" y="6581001"/>
            <a:ext cx="30508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srgbClr val="04050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Ilustracija preuzeta s http://emedicine.medscape.com/</a:t>
            </a:r>
          </a:p>
        </p:txBody>
      </p:sp>
      <p:sp>
        <p:nvSpPr>
          <p:cNvPr id="7" name="Left Arrow 5"/>
          <p:cNvSpPr>
            <a:spLocks noChangeArrowheads="1"/>
          </p:cNvSpPr>
          <p:nvPr/>
        </p:nvSpPr>
        <p:spPr bwMode="auto">
          <a:xfrm>
            <a:off x="6572264" y="3714752"/>
            <a:ext cx="1643063" cy="484187"/>
          </a:xfrm>
          <a:prstGeom prst="leftArrow">
            <a:avLst>
              <a:gd name="adj1" fmla="val 50000"/>
              <a:gd name="adj2" fmla="val 5005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8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643702" y="2714620"/>
            <a:ext cx="16289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normalan nalaz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046927" y="3357562"/>
            <a:ext cx="865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429375" y="5130800"/>
            <a:ext cx="231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miopatija (DMD, BMD)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DAB142A-B877-4482-8D57-97952CA69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641"/>
            <a:ext cx="9144000" cy="1368696"/>
          </a:xfrm>
        </p:spPr>
        <p:txBody>
          <a:bodyPr/>
          <a:lstStyle/>
          <a:p>
            <a:r>
              <a:rPr lang="hr-HR" altLang="en-US" sz="2800" dirty="0">
                <a:solidFill>
                  <a:srgbClr val="FF9900"/>
                </a:solidFill>
              </a:rPr>
              <a:t>1. </a:t>
            </a:r>
            <a:r>
              <a:rPr lang="hr-HR" altLang="en-US" sz="2800" dirty="0" err="1">
                <a:solidFill>
                  <a:srgbClr val="FF9900"/>
                </a:solidFill>
              </a:rPr>
              <a:t>Loss</a:t>
            </a:r>
            <a:r>
              <a:rPr lang="hr-HR" altLang="en-US" sz="2800" dirty="0">
                <a:solidFill>
                  <a:srgbClr val="FF9900"/>
                </a:solidFill>
              </a:rPr>
              <a:t> </a:t>
            </a:r>
            <a:r>
              <a:rPr lang="hr-HR" altLang="en-US" sz="2800" dirty="0" err="1">
                <a:solidFill>
                  <a:srgbClr val="FF9900"/>
                </a:solidFill>
              </a:rPr>
              <a:t>of</a:t>
            </a:r>
            <a:r>
              <a:rPr lang="hr-HR" altLang="en-US" sz="2800" dirty="0">
                <a:solidFill>
                  <a:srgbClr val="FF9900"/>
                </a:solidFill>
              </a:rPr>
              <a:t> </a:t>
            </a:r>
            <a:r>
              <a:rPr lang="hr-HR" altLang="en-US" sz="2800" dirty="0" err="1">
                <a:solidFill>
                  <a:srgbClr val="FF9900"/>
                </a:solidFill>
              </a:rPr>
              <a:t>alpha-motoneruons</a:t>
            </a:r>
            <a:br>
              <a:rPr lang="hr-HR" altLang="en-US" sz="2800" dirty="0">
                <a:solidFill>
                  <a:srgbClr val="FF9900"/>
                </a:solidFill>
              </a:rPr>
            </a:br>
            <a:r>
              <a:rPr lang="hr-HR" altLang="en-US" sz="2800" dirty="0">
                <a:solidFill>
                  <a:srgbClr val="FF9900"/>
                </a:solidFill>
              </a:rPr>
              <a:t>2. </a:t>
            </a:r>
            <a:r>
              <a:rPr lang="hr-HR" altLang="en-US" sz="2800" dirty="0" err="1">
                <a:solidFill>
                  <a:srgbClr val="FF9900"/>
                </a:solidFill>
              </a:rPr>
              <a:t>Empty</a:t>
            </a:r>
            <a:r>
              <a:rPr lang="hr-HR" altLang="en-US" sz="2800" dirty="0">
                <a:solidFill>
                  <a:srgbClr val="FF9900"/>
                </a:solidFill>
              </a:rPr>
              <a:t> </a:t>
            </a:r>
            <a:r>
              <a:rPr lang="hr-HR" altLang="en-US" sz="2800" dirty="0" err="1">
                <a:solidFill>
                  <a:srgbClr val="FF9900"/>
                </a:solidFill>
              </a:rPr>
              <a:t>cell</a:t>
            </a:r>
            <a:r>
              <a:rPr lang="hr-HR" altLang="en-US" sz="2800" dirty="0">
                <a:solidFill>
                  <a:srgbClr val="FF9900"/>
                </a:solidFill>
              </a:rPr>
              <a:t> </a:t>
            </a:r>
            <a:r>
              <a:rPr lang="hr-HR" altLang="en-US" sz="2800" dirty="0" err="1">
                <a:solidFill>
                  <a:srgbClr val="FF9900"/>
                </a:solidFill>
              </a:rPr>
              <a:t>beds</a:t>
            </a:r>
            <a:br>
              <a:rPr lang="hr-HR" altLang="en-US" sz="2800" dirty="0">
                <a:solidFill>
                  <a:srgbClr val="FF9900"/>
                </a:solidFill>
              </a:rPr>
            </a:br>
            <a:r>
              <a:rPr lang="hr-HR" altLang="en-US" sz="2800" dirty="0">
                <a:solidFill>
                  <a:srgbClr val="FF9900"/>
                </a:solidFill>
              </a:rPr>
              <a:t>3. </a:t>
            </a:r>
            <a:r>
              <a:rPr lang="hr-HR" altLang="en-US" sz="2800" dirty="0" err="1">
                <a:solidFill>
                  <a:srgbClr val="FF9900"/>
                </a:solidFill>
              </a:rPr>
              <a:t>Glial</a:t>
            </a:r>
            <a:r>
              <a:rPr lang="hr-HR" altLang="en-US" sz="2800" dirty="0">
                <a:solidFill>
                  <a:srgbClr val="FF9900"/>
                </a:solidFill>
              </a:rPr>
              <a:t> </a:t>
            </a:r>
            <a:r>
              <a:rPr lang="hr-HR" altLang="en-US" sz="2800" dirty="0" err="1">
                <a:solidFill>
                  <a:srgbClr val="FF9900"/>
                </a:solidFill>
              </a:rPr>
              <a:t>cell</a:t>
            </a:r>
            <a:r>
              <a:rPr lang="hr-HR" altLang="en-US" sz="2800" dirty="0">
                <a:solidFill>
                  <a:srgbClr val="FF9900"/>
                </a:solidFill>
              </a:rPr>
              <a:t> </a:t>
            </a:r>
            <a:r>
              <a:rPr lang="hr-HR" altLang="en-US" sz="2800" dirty="0" err="1">
                <a:solidFill>
                  <a:srgbClr val="FF9900"/>
                </a:solidFill>
              </a:rPr>
              <a:t>bundles</a:t>
            </a:r>
            <a:r>
              <a:rPr lang="hr-HR" altLang="en-US" sz="2800" dirty="0">
                <a:solidFill>
                  <a:srgbClr val="FF9900"/>
                </a:solidFill>
              </a:rPr>
              <a:t> </a:t>
            </a:r>
            <a:r>
              <a:rPr lang="hr-HR" altLang="en-US" sz="2800" dirty="0" err="1">
                <a:solidFill>
                  <a:srgbClr val="FF9900"/>
                </a:solidFill>
              </a:rPr>
              <a:t>in</a:t>
            </a:r>
            <a:r>
              <a:rPr lang="hr-HR" altLang="en-US" sz="2800" dirty="0">
                <a:solidFill>
                  <a:srgbClr val="FF9900"/>
                </a:solidFill>
              </a:rPr>
              <a:t> the </a:t>
            </a:r>
            <a:r>
              <a:rPr lang="hr-HR" altLang="en-US" sz="2800" dirty="0" err="1">
                <a:solidFill>
                  <a:srgbClr val="FF9900"/>
                </a:solidFill>
              </a:rPr>
              <a:t>ventral</a:t>
            </a:r>
            <a:r>
              <a:rPr lang="hr-HR" altLang="en-US" sz="2800" dirty="0">
                <a:solidFill>
                  <a:srgbClr val="FF9900"/>
                </a:solidFill>
              </a:rPr>
              <a:t> </a:t>
            </a:r>
            <a:r>
              <a:rPr lang="hr-HR" altLang="en-US" sz="2800" dirty="0" err="1">
                <a:solidFill>
                  <a:srgbClr val="FF9900"/>
                </a:solidFill>
              </a:rPr>
              <a:t>spinal</a:t>
            </a:r>
            <a:r>
              <a:rPr lang="hr-HR" altLang="en-US" sz="2800" dirty="0">
                <a:solidFill>
                  <a:srgbClr val="FF9900"/>
                </a:solidFill>
              </a:rPr>
              <a:t> </a:t>
            </a:r>
            <a:r>
              <a:rPr lang="hr-HR" altLang="en-US" sz="2800" dirty="0" err="1">
                <a:solidFill>
                  <a:srgbClr val="FF9900"/>
                </a:solidFill>
              </a:rPr>
              <a:t>roots</a:t>
            </a:r>
            <a:endParaRPr lang="hr-HR" altLang="en-US" sz="2800" dirty="0">
              <a:solidFill>
                <a:srgbClr val="FF9900"/>
              </a:solidFill>
            </a:endParaRP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BCC65BAD-9544-4F71-B0F7-BCE969BE6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1" y="5931584"/>
            <a:ext cx="8424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Šimić G.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.(2000)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Ultrastructural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analysis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TUNEL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demonstrate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motor neuron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apoptosis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Werdnig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Hoffmann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disease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Neuropathol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59:398–407</a:t>
            </a:r>
          </a:p>
        </p:txBody>
      </p:sp>
      <p:pic>
        <p:nvPicPr>
          <p:cNvPr id="53252" name="Picture 4" descr="Fig1cropJNENmoj">
            <a:extLst>
              <a:ext uri="{FF2B5EF4-FFF2-40B4-BE49-F238E27FC236}">
                <a16:creationId xmlns:a16="http://schemas.microsoft.com/office/drawing/2014/main" id="{2F6E20B4-F6D0-4F55-A5BD-B3C75BD6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725613"/>
            <a:ext cx="752475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Text Box 6">
            <a:extLst>
              <a:ext uri="{FF2B5EF4-FFF2-40B4-BE49-F238E27FC236}">
                <a16:creationId xmlns:a16="http://schemas.microsoft.com/office/drawing/2014/main" id="{034A70ED-6830-437F-ACAB-3AF7D79BA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4933950"/>
            <a:ext cx="86995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control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1D7C1D4B-32C9-428F-91DC-D4DEFA0B1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4933950"/>
            <a:ext cx="819150" cy="3667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SMA-I</a:t>
            </a:r>
          </a:p>
        </p:txBody>
      </p:sp>
      <p:sp>
        <p:nvSpPr>
          <p:cNvPr id="53256" name="AutoShape 8">
            <a:extLst>
              <a:ext uri="{FF2B5EF4-FFF2-40B4-BE49-F238E27FC236}">
                <a16:creationId xmlns:a16="http://schemas.microsoft.com/office/drawing/2014/main" id="{56EEA6D0-6D57-41F9-8895-E2A17546CC9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667625" y="2636838"/>
            <a:ext cx="1223963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7" name="AutoShape 9">
            <a:extLst>
              <a:ext uri="{FF2B5EF4-FFF2-40B4-BE49-F238E27FC236}">
                <a16:creationId xmlns:a16="http://schemas.microsoft.com/office/drawing/2014/main" id="{6E9A80FB-2585-4033-90ED-FA1BC49CE7D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83525" y="3303588"/>
            <a:ext cx="1223963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8" name="AutoShape 10">
            <a:extLst>
              <a:ext uri="{FF2B5EF4-FFF2-40B4-BE49-F238E27FC236}">
                <a16:creationId xmlns:a16="http://schemas.microsoft.com/office/drawing/2014/main" id="{B9744C78-BC16-4573-924E-FBC53FC1FD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740650" y="4743450"/>
            <a:ext cx="1223963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9" name="Text Box 11">
            <a:extLst>
              <a:ext uri="{FF2B5EF4-FFF2-40B4-BE49-F238E27FC236}">
                <a16:creationId xmlns:a16="http://schemas.microsoft.com/office/drawing/2014/main" id="{AE0C0323-69D5-41F9-B542-C7E36E9DD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33496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260" name="Text Box 12">
            <a:extLst>
              <a:ext uri="{FF2B5EF4-FFF2-40B4-BE49-F238E27FC236}">
                <a16:creationId xmlns:a16="http://schemas.microsoft.com/office/drawing/2014/main" id="{0FDC4B03-2894-4536-8B33-4D58C8697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0" y="47910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261" name="Text Box 13">
            <a:extLst>
              <a:ext uri="{FF2B5EF4-FFF2-40B4-BE49-F238E27FC236}">
                <a16:creationId xmlns:a16="http://schemas.microsoft.com/office/drawing/2014/main" id="{5D56BA7E-E55E-4580-ADEE-24162C62E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563" y="27019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262" name="Text Box 14">
            <a:extLst>
              <a:ext uri="{FF2B5EF4-FFF2-40B4-BE49-F238E27FC236}">
                <a16:creationId xmlns:a16="http://schemas.microsoft.com/office/drawing/2014/main" id="{DAC52319-A9DE-41C3-AD94-5C7749EF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373688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Nissl stain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57686" y="6491313"/>
            <a:ext cx="48423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 tip 1, biopsija m. biceps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brachii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(H-E bojenje)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 descr="Fig1as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238" y="980728"/>
            <a:ext cx="3529012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Fig1b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238" y="4078288"/>
            <a:ext cx="3529012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hronic neurogenic disor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268413"/>
            <a:ext cx="4464050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 rot="18816302">
            <a:off x="4248150" y="2908300"/>
            <a:ext cx="1892300" cy="196850"/>
          </a:xfrm>
          <a:custGeom>
            <a:avLst/>
            <a:gdLst>
              <a:gd name="T0" fmla="*/ 1419225 w 21600"/>
              <a:gd name="T1" fmla="*/ 0 h 21600"/>
              <a:gd name="T2" fmla="*/ 0 w 21600"/>
              <a:gd name="T3" fmla="*/ 98425 h 21600"/>
              <a:gd name="T4" fmla="*/ 1419225 w 21600"/>
              <a:gd name="T5" fmla="*/ 196850 h 21600"/>
              <a:gd name="T6" fmla="*/ 1892300 w 21600"/>
              <a:gd name="T7" fmla="*/ 984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85720" y="4857760"/>
            <a:ext cx="50006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neurogena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atrofija mišića: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angulirana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vlakna i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reinervacija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karakteristična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izmješanost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skupina atrofičnih i hipertrofičnih vlakana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 rot="305288">
            <a:off x="2185988" y="4652963"/>
            <a:ext cx="3925887" cy="219075"/>
          </a:xfrm>
          <a:custGeom>
            <a:avLst/>
            <a:gdLst>
              <a:gd name="T0" fmla="*/ 2944415 w 21600"/>
              <a:gd name="T1" fmla="*/ 0 h 21600"/>
              <a:gd name="T2" fmla="*/ 0 w 21600"/>
              <a:gd name="T3" fmla="*/ 109538 h 21600"/>
              <a:gd name="T4" fmla="*/ 2944415 w 21600"/>
              <a:gd name="T5" fmla="*/ 219075 h 21600"/>
              <a:gd name="T6" fmla="*/ 3925887 w 21600"/>
              <a:gd name="T7" fmla="*/ 1095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/>
          <a:lstStyle/>
          <a:p>
            <a:r>
              <a:rPr lang="hr-HR" dirty="0" err="1"/>
              <a:t>Histopatologija</a:t>
            </a:r>
            <a:r>
              <a:rPr lang="hr-HR" dirty="0"/>
              <a:t> SMA - mišić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1CAB4-4F7A-4B17-8C07-4B10859F2C16}"/>
              </a:ext>
            </a:extLst>
          </p:cNvPr>
          <p:cNvSpPr txBox="1"/>
          <p:nvPr/>
        </p:nvSpPr>
        <p:spPr>
          <a:xfrm>
            <a:off x="5370916" y="3738564"/>
            <a:ext cx="3456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Šimić G.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Acta </a:t>
            </a:r>
            <a:r>
              <a:rPr kumimoji="0" lang="hr-H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Neuropathol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2008b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rmAutofit/>
          </a:bodyPr>
          <a:lstStyle/>
          <a:p>
            <a:r>
              <a:rPr lang="hr-HR" sz="3600" dirty="0"/>
              <a:t>Izgled mišićnih vlakana u bolesnika sa SMA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01208"/>
            <a:ext cx="9144000" cy="1556792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hr-HR" dirty="0"/>
              <a:t>u svih SMA bolesnika </a:t>
            </a:r>
            <a:r>
              <a:rPr lang="hr-HR" dirty="0">
                <a:solidFill>
                  <a:srgbClr val="FF0000"/>
                </a:solidFill>
              </a:rPr>
              <a:t>tipičan obrazac neurogene atrofije</a:t>
            </a:r>
            <a:r>
              <a:rPr lang="hr-HR" dirty="0"/>
              <a:t>: </a:t>
            </a:r>
          </a:p>
          <a:p>
            <a:pPr>
              <a:buNone/>
            </a:pPr>
            <a:r>
              <a:rPr lang="hr-HR" u="sng" dirty="0">
                <a:solidFill>
                  <a:srgbClr val="FF0000"/>
                </a:solidFill>
              </a:rPr>
              <a:t>skupine hipertrofiranih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/>
              <a:t>(divovskih) mišićnih vlakana </a:t>
            </a:r>
            <a:r>
              <a:rPr lang="hr-HR" u="sng" dirty="0">
                <a:solidFill>
                  <a:srgbClr val="FF0000"/>
                </a:solidFill>
              </a:rPr>
              <a:t>izmješana</a:t>
            </a:r>
            <a:r>
              <a:rPr lang="hr-HR" dirty="0"/>
              <a:t> su </a:t>
            </a:r>
            <a:r>
              <a:rPr lang="hr-HR" u="sng" dirty="0">
                <a:solidFill>
                  <a:srgbClr val="FF0000"/>
                </a:solidFill>
              </a:rPr>
              <a:t>s fascikulima</a:t>
            </a:r>
          </a:p>
          <a:p>
            <a:pPr>
              <a:buNone/>
            </a:pPr>
            <a:r>
              <a:rPr lang="hr-HR" u="sng" dirty="0">
                <a:solidFill>
                  <a:srgbClr val="FF0000"/>
                </a:solidFill>
              </a:rPr>
              <a:t>potpuno atrofičnih mišićnih vlakana</a:t>
            </a:r>
            <a:r>
              <a:rPr lang="hr-HR" dirty="0"/>
              <a:t>.</a:t>
            </a:r>
          </a:p>
          <a:p>
            <a:pPr>
              <a:buNone/>
            </a:pPr>
            <a:r>
              <a:rPr lang="hr-HR" dirty="0"/>
              <a:t>Nema znakova izražene destrukcije i fagocitoze mišićnih vlakana.</a:t>
            </a:r>
          </a:p>
        </p:txBody>
      </p:sp>
      <p:pic>
        <p:nvPicPr>
          <p:cNvPr id="48130" name="Picture 2" descr="SMA1_he212_94_pov6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80728"/>
            <a:ext cx="52673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80312" y="465313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H-E, 60x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979712" y="980728"/>
            <a:ext cx="5256584" cy="42484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11B2F15C-F832-4339-855C-720B21BCA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hr-HR" altLang="en-US" sz="4000">
                <a:solidFill>
                  <a:srgbClr val="FF9933"/>
                </a:solidFill>
              </a:rPr>
              <a:t>Guido Werdnig</a:t>
            </a:r>
            <a:br>
              <a:rPr lang="hr-HR" altLang="en-US" sz="4000">
                <a:solidFill>
                  <a:srgbClr val="FF9933"/>
                </a:solidFill>
              </a:rPr>
            </a:br>
            <a:r>
              <a:rPr lang="hr-HR" altLang="en-US" sz="3200">
                <a:solidFill>
                  <a:srgbClr val="FF9933"/>
                </a:solidFill>
              </a:rPr>
              <a:t>(1844 Ratschach, Krain – 1919 Vienna)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9BC42C8F-410C-450B-BD39-BEF11FF0E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496" y="1581150"/>
            <a:ext cx="8229600" cy="2116138"/>
          </a:xfrm>
        </p:spPr>
        <p:txBody>
          <a:bodyPr/>
          <a:lstStyle/>
          <a:p>
            <a:r>
              <a:rPr lang="hr-HR" altLang="en-US" dirty="0" err="1"/>
              <a:t>Guido</a:t>
            </a:r>
            <a:r>
              <a:rPr lang="hr-HR" altLang="en-US" dirty="0"/>
              <a:t> </a:t>
            </a:r>
            <a:r>
              <a:rPr lang="hr-HR" altLang="en-US" dirty="0" err="1"/>
              <a:t>Werdnig</a:t>
            </a:r>
            <a:r>
              <a:rPr lang="hr-HR" altLang="en-US" dirty="0"/>
              <a:t> </a:t>
            </a:r>
            <a:r>
              <a:rPr lang="hr-HR" altLang="en-US" dirty="0" err="1"/>
              <a:t>was</a:t>
            </a:r>
            <a:r>
              <a:rPr lang="hr-HR" altLang="en-US" dirty="0"/>
              <a:t> the </a:t>
            </a:r>
            <a:r>
              <a:rPr lang="hr-HR" altLang="en-US" dirty="0" err="1"/>
              <a:t>first</a:t>
            </a:r>
            <a:r>
              <a:rPr lang="hr-HR" altLang="en-US" dirty="0"/>
              <a:t> </a:t>
            </a:r>
            <a:r>
              <a:rPr lang="hr-HR" altLang="en-US" dirty="0" err="1"/>
              <a:t>who</a:t>
            </a:r>
            <a:r>
              <a:rPr lang="hr-HR" altLang="en-US" dirty="0"/>
              <a:t> </a:t>
            </a:r>
            <a:r>
              <a:rPr lang="hr-HR" altLang="en-US" dirty="0" err="1"/>
              <a:t>reported</a:t>
            </a:r>
            <a:r>
              <a:rPr lang="hr-HR" altLang="en-US" dirty="0"/>
              <a:t> </a:t>
            </a:r>
            <a:r>
              <a:rPr lang="hr-HR" altLang="en-US" dirty="0" err="1"/>
              <a:t>two</a:t>
            </a:r>
            <a:r>
              <a:rPr lang="hr-HR" altLang="en-US" dirty="0"/>
              <a:t> </a:t>
            </a:r>
            <a:r>
              <a:rPr lang="hr-HR" altLang="en-US" dirty="0" err="1"/>
              <a:t>cases</a:t>
            </a:r>
            <a:r>
              <a:rPr lang="hr-HR" altLang="en-US" dirty="0"/>
              <a:t> </a:t>
            </a:r>
            <a:r>
              <a:rPr lang="hr-HR" altLang="en-US" dirty="0" err="1"/>
              <a:t>of</a:t>
            </a:r>
            <a:r>
              <a:rPr lang="hr-HR" altLang="en-US" dirty="0"/>
              <a:t> the </a:t>
            </a:r>
            <a:r>
              <a:rPr lang="hr-HR" altLang="en-US" dirty="0" err="1"/>
              <a:t>infantile</a:t>
            </a:r>
            <a:r>
              <a:rPr lang="hr-HR" altLang="en-US" dirty="0"/>
              <a:t> </a:t>
            </a:r>
            <a:r>
              <a:rPr lang="hr-HR" altLang="en-US" dirty="0" err="1"/>
              <a:t>progressive</a:t>
            </a:r>
            <a:r>
              <a:rPr lang="hr-HR" altLang="en-US" dirty="0"/>
              <a:t> </a:t>
            </a:r>
            <a:r>
              <a:rPr lang="hr-HR" altLang="en-US" dirty="0" err="1"/>
              <a:t>familial</a:t>
            </a:r>
            <a:r>
              <a:rPr lang="hr-HR" altLang="en-US" dirty="0"/>
              <a:t> </a:t>
            </a:r>
            <a:r>
              <a:rPr lang="hr-HR" altLang="en-US" dirty="0" err="1"/>
              <a:t>form</a:t>
            </a:r>
            <a:r>
              <a:rPr lang="hr-HR" altLang="en-US" dirty="0"/>
              <a:t> </a:t>
            </a:r>
            <a:r>
              <a:rPr lang="hr-HR" altLang="en-US" dirty="0" err="1"/>
              <a:t>of</a:t>
            </a:r>
            <a:r>
              <a:rPr lang="hr-HR" altLang="en-US" dirty="0"/>
              <a:t> </a:t>
            </a:r>
            <a:r>
              <a:rPr lang="hr-HR" altLang="en-US" dirty="0" err="1"/>
              <a:t>spinal</a:t>
            </a:r>
            <a:r>
              <a:rPr lang="hr-HR" altLang="en-US" dirty="0"/>
              <a:t> </a:t>
            </a:r>
            <a:r>
              <a:rPr lang="hr-HR" altLang="en-US" dirty="0" err="1"/>
              <a:t>muscular</a:t>
            </a:r>
            <a:r>
              <a:rPr lang="hr-HR" altLang="en-US" dirty="0"/>
              <a:t> </a:t>
            </a:r>
            <a:r>
              <a:rPr lang="hr-HR" altLang="en-US" dirty="0" err="1"/>
              <a:t>atrophy</a:t>
            </a:r>
            <a:r>
              <a:rPr lang="hr-HR" altLang="en-US" dirty="0"/>
              <a:t> (SMA I) </a:t>
            </a:r>
            <a:r>
              <a:rPr lang="hr-HR" altLang="en-US" dirty="0" err="1"/>
              <a:t>in</a:t>
            </a:r>
            <a:r>
              <a:rPr lang="hr-HR" altLang="en-US" dirty="0"/>
              <a:t> 1891 </a:t>
            </a:r>
          </a:p>
        </p:txBody>
      </p:sp>
      <p:pic>
        <p:nvPicPr>
          <p:cNvPr id="91140" name="Picture 4" descr="guido text">
            <a:extLst>
              <a:ext uri="{FF2B5EF4-FFF2-40B4-BE49-F238E27FC236}">
                <a16:creationId xmlns:a16="http://schemas.microsoft.com/office/drawing/2014/main" id="{A432D8A1-BD2B-4E9E-9061-24B8CA6D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5256213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1" name="Text Box 5">
            <a:extLst>
              <a:ext uri="{FF2B5EF4-FFF2-40B4-BE49-F238E27FC236}">
                <a16:creationId xmlns:a16="http://schemas.microsoft.com/office/drawing/2014/main" id="{89EDDB7A-4A1E-4A00-9B8D-EC1E646C4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6396952"/>
            <a:ext cx="8135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Werdnig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 (1891)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Zwei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frühinfantile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hereditäre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Fälle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von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progressiver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Muskelatrophie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unter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dem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Bilde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Dystrophie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aber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neurotischer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Grundlage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hr-H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Arch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Psychiat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Nervenkr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22:437-480.</a:t>
            </a:r>
          </a:p>
        </p:txBody>
      </p:sp>
      <p:sp>
        <p:nvSpPr>
          <p:cNvPr id="91142" name="Text Box 6">
            <a:extLst>
              <a:ext uri="{FF2B5EF4-FFF2-40B4-BE49-F238E27FC236}">
                <a16:creationId xmlns:a16="http://schemas.microsoft.com/office/drawing/2014/main" id="{63D4D9AA-3244-4589-B1CF-2059F397B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734943"/>
            <a:ext cx="56886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Two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early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infantile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hereditary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cases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progressive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muscular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atrophy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simulating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dystrophy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but on a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neural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basis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6F7A8-E8B3-4F21-ABA5-165F15ED4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16" y="3798863"/>
            <a:ext cx="1878792" cy="25050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/>
              <a:t>Neuromuskularni</a:t>
            </a:r>
            <a:r>
              <a:rPr lang="hr-HR" dirty="0"/>
              <a:t> sustav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628" y="1571612"/>
            <a:ext cx="37147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mjesto oštećenja može biti gornji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motoneuron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(GMN) (1, 2 i 3), donji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motoneuron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(DMN) (4 i 5),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neuromišićna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sinapsa (6) ili mišićno vlakno (7)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bolesti koje zahvaćaju GMN i/ili DMN (oštećenja u 1-5) nazivaju se </a:t>
            </a: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neurogenim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mišićnim bolestima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bolesti koje oštećuju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neuromuskularnu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sinapsu (6),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bolestima </a:t>
            </a: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neuromuskularne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transmisije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dok bolesti koje primarno zahvaćaju sama mišićna vlakna nazivamo </a:t>
            </a: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miopatijama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20435"/>
            <a:ext cx="3357586" cy="556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00728" y="6611779"/>
            <a:ext cx="3143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Weller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</a:t>
            </a:r>
            <a:r>
              <a:rPr kumimoji="0" lang="hr-H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Greenfield</a:t>
            </a:r>
            <a:r>
              <a:rPr kumimoji="0" lang="hr-H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’s </a:t>
            </a:r>
            <a:r>
              <a:rPr kumimoji="0" lang="hr-H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neuropathology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32FB2B5D-EBBC-4947-943B-34D940B96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>
                <a:solidFill>
                  <a:srgbClr val="FF9933"/>
                </a:solidFill>
              </a:rPr>
              <a:t>Historical note on Werdnig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D35968C9-8AE2-40DE-9C59-F1F04465D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349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 altLang="en-US" sz="2000" dirty="0" err="1"/>
              <a:t>After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acquiring</a:t>
            </a:r>
            <a:r>
              <a:rPr lang="hr-HR" altLang="en-US" sz="2000" dirty="0"/>
              <a:t> </a:t>
            </a:r>
            <a:r>
              <a:rPr lang="hr-HR" altLang="en-US" sz="2000" dirty="0" err="1"/>
              <a:t>his</a:t>
            </a:r>
            <a:r>
              <a:rPr lang="hr-HR" altLang="en-US" sz="2000" dirty="0"/>
              <a:t> M.D., </a:t>
            </a:r>
            <a:r>
              <a:rPr lang="hr-HR" altLang="en-US" sz="2000" dirty="0" err="1">
                <a:solidFill>
                  <a:srgbClr val="FFC000"/>
                </a:solidFill>
              </a:rPr>
              <a:t>Werdnig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served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in</a:t>
            </a:r>
            <a:r>
              <a:rPr lang="hr-HR" altLang="en-US" sz="2000" dirty="0">
                <a:solidFill>
                  <a:srgbClr val="FFC000"/>
                </a:solidFill>
              </a:rPr>
              <a:t> the Austro-</a:t>
            </a:r>
            <a:r>
              <a:rPr lang="hr-HR" altLang="en-US" sz="2000" dirty="0" err="1">
                <a:solidFill>
                  <a:srgbClr val="FFC000"/>
                </a:solidFill>
              </a:rPr>
              <a:t>Hungarian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army</a:t>
            </a:r>
            <a:r>
              <a:rPr lang="hr-HR" altLang="en-US" sz="2000" dirty="0">
                <a:solidFill>
                  <a:srgbClr val="FFC000"/>
                </a:solidFill>
              </a:rPr>
              <a:t> for a </a:t>
            </a:r>
            <a:r>
              <a:rPr lang="hr-HR" altLang="en-US" sz="2000" dirty="0" err="1">
                <a:solidFill>
                  <a:srgbClr val="FFC000"/>
                </a:solidFill>
              </a:rPr>
              <a:t>decade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in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South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Dalmatia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and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Bosnia</a:t>
            </a:r>
            <a:r>
              <a:rPr lang="hr-HR" altLang="en-US" sz="2000" dirty="0"/>
              <a:t>, which </a:t>
            </a:r>
            <a:r>
              <a:rPr lang="hr-HR" altLang="en-US" sz="2000" dirty="0" err="1"/>
              <a:t>were</a:t>
            </a:r>
            <a:r>
              <a:rPr lang="hr-HR" altLang="en-US" sz="2000" dirty="0"/>
              <a:t> at that </a:t>
            </a:r>
            <a:r>
              <a:rPr lang="hr-HR" altLang="en-US" sz="2000" dirty="0" err="1"/>
              <a:t>times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Austrian</a:t>
            </a:r>
            <a:r>
              <a:rPr lang="hr-HR" altLang="en-US" sz="2000" dirty="0"/>
              <a:t> </a:t>
            </a:r>
            <a:r>
              <a:rPr lang="hr-HR" altLang="en-US" sz="2000" dirty="0" err="1"/>
              <a:t>crown</a:t>
            </a:r>
            <a:r>
              <a:rPr lang="hr-HR" altLang="en-US" sz="2000" dirty="0"/>
              <a:t> </a:t>
            </a:r>
            <a:r>
              <a:rPr lang="hr-HR" altLang="en-US" sz="2000" dirty="0" err="1"/>
              <a:t>land</a:t>
            </a:r>
            <a:r>
              <a:rPr lang="hr-HR" altLang="en-US" sz="2000" dirty="0"/>
              <a:t>, as </a:t>
            </a:r>
            <a:r>
              <a:rPr lang="hr-HR" altLang="en-US" sz="2000" dirty="0" err="1"/>
              <a:t>Bosnia</a:t>
            </a:r>
            <a:r>
              <a:rPr lang="hr-HR" altLang="en-US" sz="2000" dirty="0"/>
              <a:t> </a:t>
            </a:r>
            <a:r>
              <a:rPr lang="hr-HR" altLang="en-US" sz="2000" dirty="0" err="1"/>
              <a:t>was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occupied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by</a:t>
            </a:r>
            <a:r>
              <a:rPr lang="hr-HR" altLang="en-US" sz="2000" dirty="0"/>
              <a:t> Austro-</a:t>
            </a:r>
            <a:r>
              <a:rPr lang="hr-HR" altLang="en-US" sz="2000" dirty="0" err="1"/>
              <a:t>Hungarian</a:t>
            </a:r>
            <a:r>
              <a:rPr lang="hr-HR" altLang="en-US" sz="2000" dirty="0"/>
              <a:t> </a:t>
            </a:r>
            <a:r>
              <a:rPr lang="hr-HR" altLang="en-US" sz="2000" dirty="0" err="1"/>
              <a:t>troops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in</a:t>
            </a:r>
            <a:r>
              <a:rPr lang="hr-HR" altLang="en-US" sz="2000" dirty="0"/>
              <a:t> 1878. In </a:t>
            </a:r>
            <a:r>
              <a:rPr lang="hr-HR" altLang="en-US" sz="2000" dirty="0" err="1"/>
              <a:t>this</a:t>
            </a:r>
            <a:r>
              <a:rPr lang="hr-HR" altLang="en-US" sz="2000" dirty="0"/>
              <a:t> period </a:t>
            </a:r>
            <a:r>
              <a:rPr lang="hr-HR" altLang="en-US" sz="2000" dirty="0" err="1"/>
              <a:t>Werdnig</a:t>
            </a:r>
            <a:r>
              <a:rPr lang="hr-HR" altLang="en-US" sz="2000" dirty="0"/>
              <a:t> </a:t>
            </a:r>
            <a:r>
              <a:rPr lang="hr-HR" altLang="en-US" sz="2000" dirty="0" err="1"/>
              <a:t>published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articles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in</a:t>
            </a:r>
            <a:r>
              <a:rPr lang="hr-HR" altLang="en-US" sz="2000" dirty="0"/>
              <a:t> a </a:t>
            </a:r>
            <a:r>
              <a:rPr lang="hr-HR" altLang="en-US" sz="2000" dirty="0" err="1"/>
              <a:t>military</a:t>
            </a:r>
            <a:r>
              <a:rPr lang="hr-HR" altLang="en-US" sz="2000" dirty="0"/>
              <a:t> </a:t>
            </a:r>
            <a:r>
              <a:rPr lang="hr-HR" altLang="en-US" sz="2000" dirty="0" err="1"/>
              <a:t>journal</a:t>
            </a:r>
            <a:r>
              <a:rPr lang="hr-HR" altLang="en-US" sz="2000" dirty="0"/>
              <a:t> on the </a:t>
            </a:r>
            <a:r>
              <a:rPr lang="hr-HR" altLang="en-US" sz="2000" dirty="0" err="1"/>
              <a:t>problems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of</a:t>
            </a:r>
            <a:r>
              <a:rPr lang="hr-HR" altLang="en-US" sz="2000" dirty="0"/>
              <a:t> </a:t>
            </a:r>
            <a:r>
              <a:rPr lang="hr-HR" altLang="en-US" sz="2000" dirty="0" err="1"/>
              <a:t>wounded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soldiers</a:t>
            </a:r>
            <a:endParaRPr lang="hr-HR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hr-HR" altLang="en-US" sz="2000" dirty="0"/>
          </a:p>
          <a:p>
            <a:pPr>
              <a:lnSpc>
                <a:spcPct val="80000"/>
              </a:lnSpc>
            </a:pPr>
            <a:r>
              <a:rPr lang="hr-HR" altLang="en-US" sz="2000" dirty="0"/>
              <a:t>In 1888 </a:t>
            </a:r>
            <a:r>
              <a:rPr lang="hr-HR" altLang="en-US" sz="2000" dirty="0" err="1"/>
              <a:t>Werdnig</a:t>
            </a:r>
            <a:r>
              <a:rPr lang="hr-HR" altLang="en-US" sz="2000" dirty="0"/>
              <a:t>, </a:t>
            </a:r>
            <a:r>
              <a:rPr lang="hr-HR" altLang="en-US" sz="2000" dirty="0" err="1"/>
              <a:t>now</a:t>
            </a:r>
            <a:r>
              <a:rPr lang="hr-HR" altLang="en-US" sz="2000" dirty="0"/>
              <a:t> a </a:t>
            </a:r>
            <a:r>
              <a:rPr lang="hr-HR" altLang="en-US" sz="2000" dirty="0" err="1"/>
              <a:t>civilian</a:t>
            </a:r>
            <a:r>
              <a:rPr lang="hr-HR" altLang="en-US" sz="2000" dirty="0"/>
              <a:t>, </a:t>
            </a:r>
            <a:r>
              <a:rPr lang="hr-HR" altLang="en-US" sz="2000" dirty="0" err="1"/>
              <a:t>moved</a:t>
            </a:r>
            <a:r>
              <a:rPr lang="hr-HR" altLang="en-US" sz="2000" dirty="0"/>
              <a:t> to </a:t>
            </a:r>
            <a:r>
              <a:rPr lang="hr-HR" altLang="en-US" sz="2000" dirty="0" err="1"/>
              <a:t>Graz</a:t>
            </a:r>
            <a:r>
              <a:rPr lang="hr-HR" altLang="en-US" sz="2000" dirty="0"/>
              <a:t> </a:t>
            </a:r>
            <a:r>
              <a:rPr lang="hr-HR" altLang="en-US" sz="2000" dirty="0" err="1"/>
              <a:t>where</a:t>
            </a:r>
            <a:r>
              <a:rPr lang="hr-HR" altLang="en-US" sz="2000" dirty="0"/>
              <a:t> he </a:t>
            </a:r>
            <a:r>
              <a:rPr lang="hr-HR" altLang="en-US" sz="2000" dirty="0" err="1"/>
              <a:t>worked</a:t>
            </a:r>
            <a:r>
              <a:rPr lang="hr-HR" altLang="en-US" sz="2000" dirty="0"/>
              <a:t> as a </a:t>
            </a:r>
            <a:r>
              <a:rPr lang="hr-HR" altLang="en-US" sz="2000" dirty="0" err="1"/>
              <a:t>neurologist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and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became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associated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with</a:t>
            </a:r>
            <a:r>
              <a:rPr lang="hr-HR" altLang="en-US" sz="2000" dirty="0"/>
              <a:t> the Institute </a:t>
            </a:r>
            <a:r>
              <a:rPr lang="hr-HR" altLang="en-US" sz="2000" dirty="0" err="1"/>
              <a:t>of</a:t>
            </a:r>
            <a:r>
              <a:rPr lang="hr-HR" altLang="en-US" sz="2000" dirty="0"/>
              <a:t> </a:t>
            </a:r>
            <a:r>
              <a:rPr lang="hr-HR" altLang="en-US" sz="2000" dirty="0" err="1"/>
              <a:t>Pathological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Anatomy</a:t>
            </a:r>
            <a:endParaRPr lang="hr-HR" altLang="en-US" sz="2000" dirty="0"/>
          </a:p>
          <a:p>
            <a:pPr>
              <a:lnSpc>
                <a:spcPct val="80000"/>
              </a:lnSpc>
            </a:pPr>
            <a:endParaRPr lang="hr-HR" altLang="en-US" sz="2000" dirty="0"/>
          </a:p>
          <a:p>
            <a:pPr>
              <a:lnSpc>
                <a:spcPct val="80000"/>
              </a:lnSpc>
            </a:pPr>
            <a:r>
              <a:rPr lang="hr-HR" altLang="en-US" sz="2000" dirty="0"/>
              <a:t>He </a:t>
            </a:r>
            <a:r>
              <a:rPr lang="hr-HR" altLang="en-US" sz="2000" dirty="0" err="1"/>
              <a:t>returned</a:t>
            </a:r>
            <a:r>
              <a:rPr lang="hr-HR" altLang="en-US" sz="2000" dirty="0"/>
              <a:t> to </a:t>
            </a:r>
            <a:r>
              <a:rPr lang="hr-HR" altLang="en-US" sz="2000" dirty="0" err="1"/>
              <a:t>Vienna</a:t>
            </a:r>
            <a:r>
              <a:rPr lang="hr-HR" altLang="en-US" sz="2000" dirty="0"/>
              <a:t> </a:t>
            </a:r>
            <a:r>
              <a:rPr lang="hr-HR" altLang="en-US" sz="2000" dirty="0" err="1"/>
              <a:t>in</a:t>
            </a:r>
            <a:r>
              <a:rPr lang="hr-HR" altLang="en-US" sz="2000" dirty="0"/>
              <a:t> 1896 </a:t>
            </a:r>
            <a:r>
              <a:rPr lang="hr-HR" altLang="en-US" sz="2000" dirty="0" err="1"/>
              <a:t>and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resumed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neurological</a:t>
            </a:r>
            <a:r>
              <a:rPr lang="hr-HR" altLang="en-US" sz="2000" dirty="0"/>
              <a:t> </a:t>
            </a:r>
            <a:r>
              <a:rPr lang="hr-HR" altLang="en-US" sz="2000" dirty="0" err="1"/>
              <a:t>practice</a:t>
            </a:r>
            <a:r>
              <a:rPr lang="hr-HR" altLang="en-US" sz="2000" dirty="0"/>
              <a:t>. </a:t>
            </a:r>
            <a:r>
              <a:rPr lang="hr-HR" altLang="en-US" sz="2000" dirty="0" err="1"/>
              <a:t>Unfortunately</a:t>
            </a:r>
            <a:r>
              <a:rPr lang="hr-HR" altLang="en-US" sz="2000" dirty="0"/>
              <a:t>, </a:t>
            </a:r>
            <a:r>
              <a:rPr lang="hr-HR" altLang="en-US" sz="2000" dirty="0" err="1">
                <a:solidFill>
                  <a:srgbClr val="FFC000"/>
                </a:solidFill>
              </a:rPr>
              <a:t>Werdnig's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discovery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was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not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acknowledged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or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prized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during</a:t>
            </a:r>
            <a:r>
              <a:rPr lang="hr-HR" altLang="en-US" sz="2000" dirty="0"/>
              <a:t> </a:t>
            </a:r>
            <a:r>
              <a:rPr lang="hr-HR" altLang="en-US" sz="2000" dirty="0" err="1"/>
              <a:t>his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lifetime</a:t>
            </a:r>
            <a:r>
              <a:rPr lang="hr-HR" altLang="en-US" sz="2000" dirty="0"/>
              <a:t>. </a:t>
            </a:r>
            <a:r>
              <a:rPr lang="hr-HR" altLang="en-US" sz="2000" dirty="0" err="1">
                <a:solidFill>
                  <a:srgbClr val="FFC000"/>
                </a:solidFill>
              </a:rPr>
              <a:t>Due</a:t>
            </a:r>
            <a:r>
              <a:rPr lang="hr-HR" altLang="en-US" sz="2000" dirty="0">
                <a:solidFill>
                  <a:srgbClr val="FFC000"/>
                </a:solidFill>
              </a:rPr>
              <a:t> to </a:t>
            </a:r>
            <a:r>
              <a:rPr lang="hr-HR" altLang="en-US" sz="2000" dirty="0" err="1">
                <a:solidFill>
                  <a:srgbClr val="FFC000"/>
                </a:solidFill>
              </a:rPr>
              <a:t>stroke</a:t>
            </a:r>
            <a:r>
              <a:rPr lang="hr-HR" altLang="en-US" sz="2000" dirty="0">
                <a:solidFill>
                  <a:srgbClr val="FFC000"/>
                </a:solidFill>
              </a:rPr>
              <a:t>, he </a:t>
            </a:r>
            <a:r>
              <a:rPr lang="hr-HR" altLang="en-US" sz="2000" dirty="0" err="1">
                <a:solidFill>
                  <a:srgbClr val="FFC000"/>
                </a:solidFill>
              </a:rPr>
              <a:t>became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paraplegic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and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was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bedridden</a:t>
            </a:r>
            <a:r>
              <a:rPr lang="hr-HR" altLang="en-US" sz="2000" dirty="0">
                <a:solidFill>
                  <a:srgbClr val="FFC000"/>
                </a:solidFill>
              </a:rPr>
              <a:t> for 12 </a:t>
            </a:r>
            <a:r>
              <a:rPr lang="hr-HR" altLang="en-US" sz="2000" dirty="0" err="1">
                <a:solidFill>
                  <a:srgbClr val="FFC000"/>
                </a:solidFill>
              </a:rPr>
              <a:t>years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before</a:t>
            </a:r>
            <a:r>
              <a:rPr lang="hr-HR" altLang="en-US" sz="2000" dirty="0">
                <a:solidFill>
                  <a:srgbClr val="FFC000"/>
                </a:solidFill>
              </a:rPr>
              <a:t> he </a:t>
            </a:r>
            <a:r>
              <a:rPr lang="hr-HR" altLang="en-US" sz="2000" dirty="0" err="1">
                <a:solidFill>
                  <a:srgbClr val="FFC000"/>
                </a:solidFill>
              </a:rPr>
              <a:t>died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totally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forgotten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in</a:t>
            </a:r>
            <a:r>
              <a:rPr lang="hr-HR" altLang="en-US" sz="2000" dirty="0">
                <a:solidFill>
                  <a:srgbClr val="FFC000"/>
                </a:solidFill>
              </a:rPr>
              <a:t> a </a:t>
            </a:r>
            <a:r>
              <a:rPr lang="hr-HR" altLang="en-US" sz="2000" dirty="0" err="1">
                <a:solidFill>
                  <a:srgbClr val="FFC000"/>
                </a:solidFill>
              </a:rPr>
              <a:t>public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sanatorium</a:t>
            </a:r>
            <a:endParaRPr lang="hr-HR" altLang="en-US" sz="2000" dirty="0">
              <a:solidFill>
                <a:srgbClr val="FFC000"/>
              </a:solidFill>
            </a:endParaRPr>
          </a:p>
        </p:txBody>
      </p:sp>
      <p:sp>
        <p:nvSpPr>
          <p:cNvPr id="92164" name="Text Box 4">
            <a:extLst>
              <a:ext uri="{FF2B5EF4-FFF2-40B4-BE49-F238E27FC236}">
                <a16:creationId xmlns:a16="http://schemas.microsoft.com/office/drawing/2014/main" id="{EC4E2E00-7AFF-43E2-AB31-F55E31E02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165850"/>
            <a:ext cx="84248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Pakesch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 (1965) Dr.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Guido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Werdnig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1844-1919,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Nervenarzt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Graz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Wien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Klin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Wschr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77:445-447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DC9A783C-C796-47D8-AD92-D5A1BADC4A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5863"/>
            <a:ext cx="8229600" cy="11430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FF9933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en-US" sz="4000" dirty="0" err="1">
                <a:solidFill>
                  <a:srgbClr val="FF9933"/>
                </a:solidFill>
              </a:rPr>
              <a:t>Werdnig’s</a:t>
            </a:r>
            <a:r>
              <a:rPr lang="hr-HR" altLang="en-US" sz="4000" dirty="0">
                <a:solidFill>
                  <a:srgbClr val="FF9933"/>
                </a:solidFill>
              </a:rPr>
              <a:t> </a:t>
            </a:r>
            <a:r>
              <a:rPr lang="hr-HR" altLang="en-US" sz="4000" dirty="0" err="1">
                <a:solidFill>
                  <a:srgbClr val="FF9933"/>
                </a:solidFill>
              </a:rPr>
              <a:t>brilliant</a:t>
            </a:r>
            <a:r>
              <a:rPr lang="hr-HR" altLang="en-US" sz="4000" dirty="0">
                <a:solidFill>
                  <a:srgbClr val="FF9933"/>
                </a:solidFill>
              </a:rPr>
              <a:t> </a:t>
            </a:r>
            <a:r>
              <a:rPr lang="hr-HR" altLang="en-US" sz="4000" dirty="0" err="1">
                <a:solidFill>
                  <a:srgbClr val="FF9933"/>
                </a:solidFill>
              </a:rPr>
              <a:t>description</a:t>
            </a:r>
            <a:r>
              <a:rPr lang="hr-HR" altLang="en-US" sz="4000" dirty="0">
                <a:solidFill>
                  <a:srgbClr val="FF9933"/>
                </a:solidFill>
              </a:rPr>
              <a:t> </a:t>
            </a:r>
            <a:r>
              <a:rPr lang="hr-HR" altLang="en-US" sz="4000" dirty="0" err="1">
                <a:solidFill>
                  <a:srgbClr val="FF9933"/>
                </a:solidFill>
              </a:rPr>
              <a:t>of</a:t>
            </a:r>
            <a:r>
              <a:rPr lang="hr-HR" altLang="en-US" sz="4000" dirty="0">
                <a:solidFill>
                  <a:srgbClr val="FF9933"/>
                </a:solidFill>
              </a:rPr>
              <a:t> SMA </a:t>
            </a:r>
            <a:r>
              <a:rPr lang="hr-HR" altLang="en-US" sz="4000" dirty="0" err="1">
                <a:solidFill>
                  <a:srgbClr val="FF9933"/>
                </a:solidFill>
              </a:rPr>
              <a:t>neuropathological</a:t>
            </a:r>
            <a:r>
              <a:rPr lang="hr-HR" altLang="en-US" sz="4000" dirty="0">
                <a:solidFill>
                  <a:srgbClr val="FF9933"/>
                </a:solidFill>
              </a:rPr>
              <a:t> </a:t>
            </a:r>
            <a:r>
              <a:rPr lang="hr-HR" altLang="en-US" sz="4000" dirty="0" err="1">
                <a:solidFill>
                  <a:srgbClr val="FF9933"/>
                </a:solidFill>
              </a:rPr>
              <a:t>features</a:t>
            </a:r>
            <a:endParaRPr lang="hr-HR" altLang="en-US" sz="4000" dirty="0">
              <a:solidFill>
                <a:srgbClr val="FF9933"/>
              </a:solidFill>
            </a:endParaRPr>
          </a:p>
        </p:txBody>
      </p:sp>
      <p:pic>
        <p:nvPicPr>
          <p:cNvPr id="94212" name="Picture 4" descr="guido slika iz drugog rada">
            <a:extLst>
              <a:ext uri="{FF2B5EF4-FFF2-40B4-BE49-F238E27FC236}">
                <a16:creationId xmlns:a16="http://schemas.microsoft.com/office/drawing/2014/main" id="{B5DC2C84-D79E-4B45-BA49-836820F0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20938"/>
            <a:ext cx="338455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guido slika misica iz drugog rada">
            <a:extLst>
              <a:ext uri="{FF2B5EF4-FFF2-40B4-BE49-F238E27FC236}">
                <a16:creationId xmlns:a16="http://schemas.microsoft.com/office/drawing/2014/main" id="{A5B69977-C8E6-4DF5-BB9C-C37EE9F1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2420938"/>
            <a:ext cx="5040312" cy="334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4" name="Text Box 6">
            <a:extLst>
              <a:ext uri="{FF2B5EF4-FFF2-40B4-BE49-F238E27FC236}">
                <a16:creationId xmlns:a16="http://schemas.microsoft.com/office/drawing/2014/main" id="{99825A4C-8B62-4940-BC12-7778651DC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165850"/>
            <a:ext cx="84248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Werdnig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 (1894)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hinfantile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progressive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infantile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Amyotrophie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Arch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Psychiat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Nervenkr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26:706-744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B56AE8DB-52DC-4624-9653-99AE5D7B3C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hr-HR" altLang="en-US" sz="4000">
                <a:solidFill>
                  <a:srgbClr val="FF9933"/>
                </a:solidFill>
              </a:rPr>
              <a:t>Johann Hoffmann</a:t>
            </a:r>
            <a:br>
              <a:rPr lang="hr-HR" altLang="en-US" sz="4000">
                <a:solidFill>
                  <a:srgbClr val="FF9933"/>
                </a:solidFill>
              </a:rPr>
            </a:br>
            <a:r>
              <a:rPr lang="hr-HR" altLang="en-US" sz="3600">
                <a:solidFill>
                  <a:srgbClr val="FF9933"/>
                </a:solidFill>
              </a:rPr>
              <a:t>(1857 Rheinhesse – 1919 Heidelberg)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C6A99A1-00AF-4912-A2C6-38B7219C6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684338"/>
          </a:xfrm>
        </p:spPr>
        <p:txBody>
          <a:bodyPr/>
          <a:lstStyle/>
          <a:p>
            <a:r>
              <a:rPr lang="hr-HR" altLang="en-US" dirty="0" err="1"/>
              <a:t>Independently</a:t>
            </a:r>
            <a:r>
              <a:rPr lang="hr-HR" altLang="en-US" dirty="0"/>
              <a:t> </a:t>
            </a:r>
            <a:r>
              <a:rPr lang="hr-HR" altLang="en-US" dirty="0" err="1"/>
              <a:t>of</a:t>
            </a:r>
            <a:r>
              <a:rPr lang="hr-HR" altLang="en-US" dirty="0"/>
              <a:t> </a:t>
            </a:r>
            <a:r>
              <a:rPr lang="hr-HR" altLang="en-US" dirty="0" err="1"/>
              <a:t>Werdnig</a:t>
            </a:r>
            <a:r>
              <a:rPr lang="hr-HR" altLang="en-US" dirty="0"/>
              <a:t>, Johann </a:t>
            </a:r>
            <a:r>
              <a:rPr lang="hr-HR" altLang="en-US" dirty="0" err="1"/>
              <a:t>Hoffmann</a:t>
            </a:r>
            <a:r>
              <a:rPr lang="hr-HR" altLang="en-US" dirty="0"/>
              <a:t> </a:t>
            </a:r>
            <a:r>
              <a:rPr lang="hr-HR" altLang="en-US" dirty="0" err="1"/>
              <a:t>also</a:t>
            </a:r>
            <a:r>
              <a:rPr lang="hr-HR" altLang="en-US" dirty="0"/>
              <a:t> </a:t>
            </a:r>
            <a:r>
              <a:rPr lang="hr-HR" altLang="en-US" dirty="0" err="1"/>
              <a:t>described</a:t>
            </a:r>
            <a:r>
              <a:rPr lang="hr-HR" altLang="en-US" dirty="0"/>
              <a:t> </a:t>
            </a:r>
            <a:r>
              <a:rPr lang="hr-HR" altLang="en-US" dirty="0" err="1"/>
              <a:t>familiar</a:t>
            </a:r>
            <a:r>
              <a:rPr lang="hr-HR" altLang="en-US" dirty="0"/>
              <a:t> SMA </a:t>
            </a:r>
          </a:p>
        </p:txBody>
      </p:sp>
      <p:pic>
        <p:nvPicPr>
          <p:cNvPr id="93189" name="Picture 5" descr="hoffmann text">
            <a:extLst>
              <a:ext uri="{FF2B5EF4-FFF2-40B4-BE49-F238E27FC236}">
                <a16:creationId xmlns:a16="http://schemas.microsoft.com/office/drawing/2014/main" id="{40AF83BC-2A73-4998-83E0-637278A1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26" y="3140968"/>
            <a:ext cx="5473874" cy="218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0" name="Text Box 6">
            <a:extLst>
              <a:ext uri="{FF2B5EF4-FFF2-40B4-BE49-F238E27FC236}">
                <a16:creationId xmlns:a16="http://schemas.microsoft.com/office/drawing/2014/main" id="{05C14F04-CD1E-4074-8BBA-7250D1EA5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021288"/>
            <a:ext cx="84248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Hoffmann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 (1889)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progressive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neurotische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Muskelatrophie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Deutsche Z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Nervenheilk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20:660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Hoffmann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 (1893)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chronische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spinale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Muskelatrophie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im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Kindesalter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famili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ä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Basis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Deutche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Z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Nervenheilk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  	         3:427-470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06106-AE4A-4134-941A-A56689E18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6" y="3140968"/>
            <a:ext cx="2269813" cy="27108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29E22379-7607-4D57-99F4-EC76FDE76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 sz="4000">
                <a:solidFill>
                  <a:srgbClr val="FF9933"/>
                </a:solidFill>
              </a:rPr>
              <a:t>Hoffmann’s figure of</a:t>
            </a:r>
            <a:br>
              <a:rPr lang="hr-HR" altLang="en-US" sz="4000">
                <a:solidFill>
                  <a:srgbClr val="FF9933"/>
                </a:solidFill>
              </a:rPr>
            </a:br>
            <a:r>
              <a:rPr lang="hr-HR" altLang="en-US" sz="4000">
                <a:solidFill>
                  <a:srgbClr val="FF9933"/>
                </a:solidFill>
              </a:rPr>
              <a:t>anterior horns pathology in SMA</a:t>
            </a:r>
          </a:p>
        </p:txBody>
      </p:sp>
      <p:pic>
        <p:nvPicPr>
          <p:cNvPr id="96260" name="Picture 4" descr="hoffmann slika mozdine boja">
            <a:extLst>
              <a:ext uri="{FF2B5EF4-FFF2-40B4-BE49-F238E27FC236}">
                <a16:creationId xmlns:a16="http://schemas.microsoft.com/office/drawing/2014/main" id="{24B41B21-8DEC-40C5-9235-53821B46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62113"/>
            <a:ext cx="4389437" cy="436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Text Box 5">
            <a:extLst>
              <a:ext uri="{FF2B5EF4-FFF2-40B4-BE49-F238E27FC236}">
                <a16:creationId xmlns:a16="http://schemas.microsoft.com/office/drawing/2014/main" id="{4ABF27BD-61DC-4DEE-8407-FAE732CB2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165850"/>
            <a:ext cx="8424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Hoffmann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 (1893)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chronische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spinale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Muskelatrophie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im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Kindesalter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famili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ä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Basis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Deutche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Z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Nervenheilk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  	         3:427-470</a:t>
            </a:r>
          </a:p>
        </p:txBody>
      </p:sp>
      <p:sp>
        <p:nvSpPr>
          <p:cNvPr id="96262" name="Text Box 6">
            <a:extLst>
              <a:ext uri="{FF2B5EF4-FFF2-40B4-BE49-F238E27FC236}">
                <a16:creationId xmlns:a16="http://schemas.microsoft.com/office/drawing/2014/main" id="{8EAC6C95-0D9F-4A51-ACDF-E22617609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734050"/>
            <a:ext cx="122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Nissl stain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388C6EC-8C7A-405D-91EF-E65E3F561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>
                <a:solidFill>
                  <a:srgbClr val="FF9933"/>
                </a:solidFill>
              </a:rPr>
              <a:t>Historical note on Hoffmann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78BC4EE-8602-43F2-AA33-8167F3CF7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 altLang="en-US" sz="2000" dirty="0"/>
              <a:t>Johann </a:t>
            </a:r>
            <a:r>
              <a:rPr lang="hr-HR" altLang="en-US" sz="2000" dirty="0" err="1"/>
              <a:t>Hoffmann</a:t>
            </a:r>
            <a:r>
              <a:rPr lang="hr-HR" altLang="en-US" sz="2000" dirty="0"/>
              <a:t> </a:t>
            </a:r>
            <a:r>
              <a:rPr lang="hr-HR" altLang="en-US" sz="2000" dirty="0" err="1"/>
              <a:t>was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educated</a:t>
            </a:r>
            <a:r>
              <a:rPr lang="hr-HR" altLang="en-US" sz="2000" dirty="0"/>
              <a:t> at </a:t>
            </a:r>
            <a:r>
              <a:rPr lang="hr-HR" altLang="en-US" sz="2000" dirty="0" err="1"/>
              <a:t>Worms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and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graduated</a:t>
            </a:r>
            <a:r>
              <a:rPr lang="hr-HR" altLang="en-US" sz="2000" dirty="0"/>
              <a:t> medicine at </a:t>
            </a:r>
            <a:r>
              <a:rPr lang="hr-HR" altLang="en-US" sz="2000" dirty="0" err="1"/>
              <a:t>Heidelberg</a:t>
            </a:r>
            <a:endParaRPr lang="hr-HR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hr-HR" altLang="en-US" sz="2000" dirty="0"/>
          </a:p>
          <a:p>
            <a:pPr>
              <a:lnSpc>
                <a:spcPct val="80000"/>
              </a:lnSpc>
            </a:pPr>
            <a:r>
              <a:rPr lang="hr-HR" altLang="en-US" sz="2000" dirty="0"/>
              <a:t>As </a:t>
            </a:r>
            <a:r>
              <a:rPr lang="hr-HR" altLang="en-US" sz="2000" dirty="0" err="1"/>
              <a:t>an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assistant</a:t>
            </a:r>
            <a:r>
              <a:rPr lang="hr-HR" altLang="en-US" sz="2000" dirty="0"/>
              <a:t> </a:t>
            </a:r>
            <a:r>
              <a:rPr lang="hr-HR" altLang="en-US" sz="2000" dirty="0" err="1"/>
              <a:t>in</a:t>
            </a:r>
            <a:r>
              <a:rPr lang="hr-HR" altLang="en-US" sz="2000" dirty="0"/>
              <a:t> the </a:t>
            </a:r>
            <a:r>
              <a:rPr lang="hr-HR" altLang="en-US" sz="2000" dirty="0" err="1"/>
              <a:t>Dept</a:t>
            </a:r>
            <a:r>
              <a:rPr lang="hr-HR" altLang="en-US" sz="2000" dirty="0"/>
              <a:t>. </a:t>
            </a:r>
            <a:r>
              <a:rPr lang="hr-HR" altLang="en-US" sz="2000" dirty="0" err="1"/>
              <a:t>of</a:t>
            </a:r>
            <a:r>
              <a:rPr lang="hr-HR" altLang="en-US" sz="2000" dirty="0"/>
              <a:t> </a:t>
            </a:r>
            <a:r>
              <a:rPr lang="hr-HR" altLang="en-US" sz="2000" dirty="0" err="1"/>
              <a:t>Neurology</a:t>
            </a:r>
            <a:r>
              <a:rPr lang="hr-HR" altLang="en-US" sz="2000" dirty="0"/>
              <a:t> he </a:t>
            </a:r>
            <a:r>
              <a:rPr lang="hr-HR" altLang="en-US" sz="2000" dirty="0" err="1"/>
              <a:t>worked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with</a:t>
            </a:r>
            <a:r>
              <a:rPr lang="hr-HR" altLang="en-US" sz="2000" dirty="0"/>
              <a:t> </a:t>
            </a:r>
            <a:r>
              <a:rPr lang="hr-HR" altLang="en-US" sz="2000" dirty="0" err="1"/>
              <a:t>professor</a:t>
            </a:r>
            <a:r>
              <a:rPr lang="hr-HR" altLang="en-US" sz="2000" dirty="0"/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Wilhelm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 err="1">
                <a:solidFill>
                  <a:srgbClr val="FFC000"/>
                </a:solidFill>
              </a:rPr>
              <a:t>Erb</a:t>
            </a:r>
            <a:r>
              <a:rPr lang="hr-HR" altLang="en-US" sz="2000" dirty="0">
                <a:solidFill>
                  <a:srgbClr val="FFC000"/>
                </a:solidFill>
              </a:rPr>
              <a:t> </a:t>
            </a:r>
            <a:r>
              <a:rPr lang="hr-HR" altLang="en-US" sz="2000" dirty="0"/>
              <a:t>(1840-1921) </a:t>
            </a:r>
            <a:r>
              <a:rPr lang="hr-HR" altLang="en-US" sz="2000" dirty="0" err="1"/>
              <a:t>whom</a:t>
            </a:r>
            <a:r>
              <a:rPr lang="hr-HR" altLang="en-US" sz="2000" dirty="0"/>
              <a:t> he </a:t>
            </a:r>
            <a:r>
              <a:rPr lang="hr-HR" altLang="en-US" sz="2000" dirty="0" err="1"/>
              <a:t>later</a:t>
            </a:r>
            <a:r>
              <a:rPr lang="hr-HR" altLang="en-US" sz="2000" dirty="0"/>
              <a:t> </a:t>
            </a:r>
            <a:r>
              <a:rPr lang="hr-HR" altLang="en-US" sz="2000" dirty="0" err="1"/>
              <a:t>replaced</a:t>
            </a:r>
            <a:r>
              <a:rPr lang="hr-HR" altLang="en-US" sz="2000" dirty="0"/>
              <a:t> as the </a:t>
            </a:r>
            <a:r>
              <a:rPr lang="hr-HR" altLang="en-US" sz="2000" dirty="0" err="1"/>
              <a:t>head</a:t>
            </a:r>
            <a:endParaRPr lang="hr-HR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hr-HR" altLang="en-US" sz="2000" dirty="0"/>
          </a:p>
          <a:p>
            <a:pPr>
              <a:lnSpc>
                <a:spcPct val="80000"/>
              </a:lnSpc>
            </a:pPr>
            <a:r>
              <a:rPr lang="hr-HR" altLang="en-US" sz="2000" dirty="0"/>
              <a:t>Late </a:t>
            </a:r>
            <a:r>
              <a:rPr lang="hr-HR" altLang="en-US" sz="2000" dirty="0" err="1"/>
              <a:t>in</a:t>
            </a:r>
            <a:r>
              <a:rPr lang="hr-HR" altLang="en-US" sz="2000" dirty="0"/>
              <a:t> </a:t>
            </a:r>
            <a:r>
              <a:rPr lang="hr-HR" altLang="en-US" sz="2000" dirty="0" err="1"/>
              <a:t>life</a:t>
            </a:r>
            <a:r>
              <a:rPr lang="hr-HR" altLang="en-US" sz="2000" dirty="0"/>
              <a:t> he </a:t>
            </a:r>
            <a:r>
              <a:rPr lang="hr-HR" altLang="en-US" sz="2000" dirty="0" err="1"/>
              <a:t>was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appointed</a:t>
            </a:r>
            <a:r>
              <a:rPr lang="hr-HR" altLang="en-US" sz="2000" dirty="0"/>
              <a:t> as </a:t>
            </a:r>
            <a:r>
              <a:rPr lang="hr-HR" altLang="en-US" sz="2000" dirty="0" err="1"/>
              <a:t>full</a:t>
            </a:r>
            <a:r>
              <a:rPr lang="hr-HR" altLang="en-US" sz="2000" dirty="0"/>
              <a:t> </a:t>
            </a:r>
            <a:r>
              <a:rPr lang="hr-HR" altLang="en-US" sz="2000" dirty="0" err="1"/>
              <a:t>professor</a:t>
            </a:r>
            <a:r>
              <a:rPr lang="hr-HR" altLang="en-US" sz="2000" dirty="0"/>
              <a:t> </a:t>
            </a:r>
            <a:r>
              <a:rPr lang="hr-HR" altLang="en-US" sz="2000" dirty="0" err="1"/>
              <a:t>of</a:t>
            </a:r>
            <a:r>
              <a:rPr lang="hr-HR" altLang="en-US" sz="2000" dirty="0"/>
              <a:t> </a:t>
            </a:r>
            <a:r>
              <a:rPr lang="hr-HR" altLang="en-US" sz="2000" dirty="0" err="1"/>
              <a:t>neuropathology</a:t>
            </a:r>
            <a:endParaRPr lang="hr-HR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hr-HR" altLang="en-US" sz="2000" dirty="0"/>
          </a:p>
          <a:p>
            <a:pPr>
              <a:lnSpc>
                <a:spcPct val="80000"/>
              </a:lnSpc>
            </a:pPr>
            <a:r>
              <a:rPr lang="hr-HR" altLang="en-US" sz="2000" dirty="0" err="1"/>
              <a:t>His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name</a:t>
            </a:r>
            <a:r>
              <a:rPr lang="hr-HR" altLang="en-US" sz="2000" dirty="0"/>
              <a:t> is </a:t>
            </a:r>
            <a:r>
              <a:rPr lang="hr-HR" altLang="en-US" sz="2000" dirty="0" err="1"/>
              <a:t>part</a:t>
            </a:r>
            <a:r>
              <a:rPr lang="hr-HR" altLang="en-US" sz="2000" dirty="0"/>
              <a:t> </a:t>
            </a:r>
            <a:r>
              <a:rPr lang="hr-HR" altLang="en-US" sz="2000" dirty="0" err="1"/>
              <a:t>of</a:t>
            </a:r>
            <a:r>
              <a:rPr lang="hr-HR" altLang="en-US" sz="2000" dirty="0"/>
              <a:t> at </a:t>
            </a:r>
            <a:r>
              <a:rPr lang="hr-HR" altLang="en-US" sz="2000" dirty="0" err="1"/>
              <a:t>least</a:t>
            </a:r>
            <a:r>
              <a:rPr lang="hr-HR" altLang="en-US" sz="2000" dirty="0"/>
              <a:t> </a:t>
            </a:r>
            <a:r>
              <a:rPr lang="hr-HR" altLang="en-US" sz="2000" dirty="0" err="1"/>
              <a:t>five</a:t>
            </a:r>
            <a:r>
              <a:rPr lang="hr-HR" altLang="en-US" sz="2000" dirty="0"/>
              <a:t> </a:t>
            </a:r>
            <a:r>
              <a:rPr lang="hr-HR" altLang="en-US" sz="2000" dirty="0" err="1"/>
              <a:t>important</a:t>
            </a:r>
            <a:r>
              <a:rPr lang="hr-HR" altLang="en-US" sz="2000" dirty="0"/>
              <a:t> </a:t>
            </a:r>
            <a:r>
              <a:rPr lang="hr-HR" altLang="en-US" sz="2000" dirty="0" err="1"/>
              <a:t>eponyms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in</a:t>
            </a:r>
            <a:r>
              <a:rPr lang="hr-HR" altLang="en-US" sz="2000" dirty="0"/>
              <a:t> medicine: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altLang="en-US" sz="2000" dirty="0"/>
              <a:t>	1. H. </a:t>
            </a:r>
            <a:r>
              <a:rPr lang="hr-HR" altLang="en-US" sz="2000" dirty="0" err="1"/>
              <a:t>reflex</a:t>
            </a:r>
            <a:r>
              <a:rPr lang="hr-HR" altLang="en-US" sz="2000" dirty="0"/>
              <a:t> – </a:t>
            </a:r>
            <a:r>
              <a:rPr lang="hr-HR" altLang="en-US" sz="2000" dirty="0" err="1"/>
              <a:t>finger</a:t>
            </a:r>
            <a:r>
              <a:rPr lang="hr-HR" altLang="en-US" sz="2000" dirty="0"/>
              <a:t> </a:t>
            </a:r>
            <a:r>
              <a:rPr lang="hr-HR" altLang="en-US" sz="2000" dirty="0" err="1"/>
              <a:t>reflex</a:t>
            </a:r>
            <a:r>
              <a:rPr lang="hr-HR" altLang="en-US" sz="2000" dirty="0"/>
              <a:t> for </a:t>
            </a:r>
            <a:r>
              <a:rPr lang="hr-HR" altLang="en-US" sz="2000" dirty="0" err="1"/>
              <a:t>hyper-reflexia</a:t>
            </a:r>
            <a:r>
              <a:rPr lang="hr-HR" altLang="en-US" sz="20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altLang="en-US" sz="2000" dirty="0"/>
              <a:t>	2. H. </a:t>
            </a:r>
            <a:r>
              <a:rPr lang="hr-HR" altLang="en-US" sz="2000" dirty="0" err="1"/>
              <a:t>phenomenon</a:t>
            </a:r>
            <a:r>
              <a:rPr lang="hr-HR" altLang="en-US" sz="2000" dirty="0"/>
              <a:t> – </a:t>
            </a:r>
            <a:r>
              <a:rPr lang="hr-HR" altLang="en-US" sz="2000" dirty="0" err="1"/>
              <a:t>excessive</a:t>
            </a:r>
            <a:r>
              <a:rPr lang="hr-HR" altLang="en-US" sz="2000" dirty="0"/>
              <a:t> </a:t>
            </a:r>
            <a:r>
              <a:rPr lang="hr-HR" altLang="en-US" sz="2000" dirty="0" err="1"/>
              <a:t>irritability</a:t>
            </a:r>
            <a:r>
              <a:rPr lang="hr-HR" altLang="en-US" sz="2000" dirty="0"/>
              <a:t> </a:t>
            </a:r>
            <a:r>
              <a:rPr lang="hr-HR" altLang="en-US" sz="2000" dirty="0" err="1"/>
              <a:t>of</a:t>
            </a:r>
            <a:r>
              <a:rPr lang="hr-HR" altLang="en-US" sz="2000" dirty="0"/>
              <a:t> the </a:t>
            </a:r>
            <a:r>
              <a:rPr lang="hr-HR" altLang="en-US" sz="2000" dirty="0" err="1"/>
              <a:t>sensory</a:t>
            </a:r>
            <a:r>
              <a:rPr lang="hr-HR" altLang="en-US" sz="2000" dirty="0"/>
              <a:t> </a:t>
            </a:r>
            <a:r>
              <a:rPr lang="hr-HR" altLang="en-US" sz="2000" dirty="0" err="1"/>
              <a:t>nerves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due</a:t>
            </a:r>
            <a:r>
              <a:rPr lang="hr-HR" altLang="en-US" sz="2000" dirty="0"/>
              <a:t> to </a:t>
            </a:r>
            <a:r>
              <a:rPr lang="hr-HR" altLang="en-US" sz="2000" dirty="0" err="1"/>
              <a:t>electrical</a:t>
            </a:r>
            <a:r>
              <a:rPr lang="hr-HR" altLang="en-US" sz="2000" dirty="0"/>
              <a:t> </a:t>
            </a:r>
            <a:r>
              <a:rPr lang="hr-HR" altLang="en-US" sz="2000" dirty="0" err="1"/>
              <a:t>or</a:t>
            </a:r>
            <a:r>
              <a:rPr lang="hr-HR" altLang="en-US" sz="2000" dirty="0"/>
              <a:t> </a:t>
            </a:r>
            <a:r>
              <a:rPr lang="hr-HR" altLang="en-US" sz="2000" dirty="0" err="1"/>
              <a:t>mechanical</a:t>
            </a:r>
            <a:r>
              <a:rPr lang="hr-HR" altLang="en-US" sz="2000" dirty="0"/>
              <a:t> </a:t>
            </a:r>
            <a:r>
              <a:rPr lang="hr-HR" altLang="en-US" sz="2000" dirty="0" err="1"/>
              <a:t>stimuli</a:t>
            </a:r>
            <a:r>
              <a:rPr lang="hr-HR" altLang="en-US" sz="2000" dirty="0"/>
              <a:t> </a:t>
            </a:r>
            <a:r>
              <a:rPr lang="hr-HR" altLang="en-US" sz="2000" dirty="0" err="1"/>
              <a:t>in</a:t>
            </a:r>
            <a:r>
              <a:rPr lang="hr-HR" altLang="en-US" sz="2000" dirty="0"/>
              <a:t> </a:t>
            </a:r>
            <a:r>
              <a:rPr lang="hr-HR" altLang="en-US" sz="2000" dirty="0" err="1"/>
              <a:t>tetany</a:t>
            </a:r>
            <a:endParaRPr lang="hr-HR" alt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hr-HR" altLang="en-US" sz="2000" dirty="0"/>
              <a:t>	3. H. </a:t>
            </a:r>
            <a:r>
              <a:rPr lang="hr-HR" altLang="en-US" sz="2000" dirty="0" err="1"/>
              <a:t>sign</a:t>
            </a:r>
            <a:r>
              <a:rPr lang="hr-HR" altLang="en-US" sz="2000" dirty="0"/>
              <a:t> – </a:t>
            </a:r>
            <a:r>
              <a:rPr lang="hr-HR" altLang="en-US" sz="2000" dirty="0" err="1"/>
              <a:t>an</a:t>
            </a:r>
            <a:r>
              <a:rPr lang="hr-HR" altLang="en-US" sz="2000" dirty="0"/>
              <a:t> </a:t>
            </a:r>
            <a:r>
              <a:rPr lang="hr-HR" altLang="en-US" sz="2000" dirty="0" err="1"/>
              <a:t>electrophysiological</a:t>
            </a:r>
            <a:r>
              <a:rPr lang="hr-HR" altLang="en-US" sz="2000" dirty="0"/>
              <a:t> </a:t>
            </a:r>
            <a:r>
              <a:rPr lang="hr-HR" altLang="en-US" sz="2000" dirty="0" err="1"/>
              <a:t>sign</a:t>
            </a:r>
            <a:r>
              <a:rPr lang="hr-HR" altLang="en-US" sz="2000" dirty="0"/>
              <a:t> </a:t>
            </a:r>
            <a:r>
              <a:rPr lang="hr-HR" altLang="en-US" sz="2000" dirty="0" err="1"/>
              <a:t>of</a:t>
            </a:r>
            <a:r>
              <a:rPr lang="hr-HR" altLang="en-US" sz="2000" dirty="0"/>
              <a:t> </a:t>
            </a:r>
            <a:r>
              <a:rPr lang="hr-HR" altLang="en-US" sz="2000" dirty="0" err="1"/>
              <a:t>tetany</a:t>
            </a:r>
            <a:endParaRPr lang="hr-HR" alt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hr-HR" altLang="en-US" sz="2000" dirty="0"/>
              <a:t>	4. H. </a:t>
            </a:r>
            <a:r>
              <a:rPr lang="hr-HR" altLang="en-US" sz="2000" dirty="0" err="1"/>
              <a:t>syndrome</a:t>
            </a:r>
            <a:r>
              <a:rPr lang="hr-HR" altLang="en-US" sz="2000" dirty="0"/>
              <a:t> – a </a:t>
            </a:r>
            <a:r>
              <a:rPr lang="hr-HR" altLang="en-US" sz="2000" dirty="0" err="1"/>
              <a:t>muscular</a:t>
            </a:r>
            <a:r>
              <a:rPr lang="hr-HR" altLang="en-US" sz="2000" dirty="0"/>
              <a:t> </a:t>
            </a:r>
            <a:r>
              <a:rPr lang="hr-HR" altLang="en-US" sz="2000" dirty="0" err="1"/>
              <a:t>symptom</a:t>
            </a:r>
            <a:r>
              <a:rPr lang="hr-HR" altLang="en-US" sz="2000" dirty="0"/>
              <a:t> complex </a:t>
            </a:r>
            <a:r>
              <a:rPr lang="hr-HR" altLang="en-US" sz="2000" dirty="0" err="1"/>
              <a:t>associated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with</a:t>
            </a:r>
            <a:r>
              <a:rPr lang="hr-HR" altLang="en-US" sz="2000" dirty="0"/>
              <a:t> </a:t>
            </a:r>
            <a:r>
              <a:rPr lang="hr-HR" altLang="en-US" sz="2000" dirty="0" err="1"/>
              <a:t>acquired</a:t>
            </a:r>
            <a:r>
              <a:rPr lang="hr-HR" altLang="en-US" sz="2000" dirty="0"/>
              <a:t> </a:t>
            </a:r>
            <a:r>
              <a:rPr lang="hr-HR" altLang="en-US" sz="2000" dirty="0" err="1"/>
              <a:t>hypothyreosis</a:t>
            </a:r>
            <a:endParaRPr lang="hr-HR" alt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hr-HR" altLang="en-US" sz="2000" dirty="0"/>
              <a:t>	5. </a:t>
            </a:r>
            <a:r>
              <a:rPr lang="hr-HR" altLang="en-US" sz="2000" dirty="0" err="1">
                <a:solidFill>
                  <a:srgbClr val="FF0000"/>
                </a:solidFill>
              </a:rPr>
              <a:t>Werdnig-Hoffmann</a:t>
            </a:r>
            <a:r>
              <a:rPr lang="hr-HR" altLang="en-US" sz="2000" dirty="0">
                <a:solidFill>
                  <a:srgbClr val="FF0000"/>
                </a:solidFill>
              </a:rPr>
              <a:t> </a:t>
            </a:r>
            <a:r>
              <a:rPr lang="hr-HR" altLang="en-US" sz="2000" dirty="0" err="1">
                <a:solidFill>
                  <a:srgbClr val="FF0000"/>
                </a:solidFill>
              </a:rPr>
              <a:t>disease</a:t>
            </a:r>
            <a:r>
              <a:rPr lang="hr-HR" altLang="en-US" sz="2000" dirty="0">
                <a:solidFill>
                  <a:srgbClr val="FF0000"/>
                </a:solidFill>
              </a:rPr>
              <a:t> </a:t>
            </a:r>
            <a:r>
              <a:rPr lang="hr-HR" altLang="en-US" sz="2000" dirty="0" err="1"/>
              <a:t>this</a:t>
            </a:r>
            <a:r>
              <a:rPr lang="hr-HR" altLang="en-US" sz="2000" dirty="0"/>
              <a:t> </a:t>
            </a:r>
            <a:r>
              <a:rPr lang="hr-HR" altLang="en-US" sz="2000" dirty="0" err="1"/>
              <a:t>type</a:t>
            </a:r>
            <a:r>
              <a:rPr lang="hr-HR" altLang="en-US" sz="2000" dirty="0"/>
              <a:t> </a:t>
            </a:r>
            <a:r>
              <a:rPr lang="hr-HR" altLang="en-US" sz="2000" dirty="0" err="1"/>
              <a:t>of</a:t>
            </a:r>
            <a:r>
              <a:rPr lang="hr-HR" altLang="en-US" sz="2000" dirty="0"/>
              <a:t> SMA is </a:t>
            </a:r>
            <a:r>
              <a:rPr lang="hr-HR" altLang="en-US" sz="2000" dirty="0" err="1"/>
              <a:t>now</a:t>
            </a:r>
            <a:r>
              <a:rPr lang="hr-HR" altLang="en-US" sz="2000" dirty="0"/>
              <a:t> </a:t>
            </a:r>
            <a:r>
              <a:rPr lang="hr-HR" altLang="en-US" sz="2000" dirty="0" err="1"/>
              <a:t>called</a:t>
            </a:r>
            <a:r>
              <a:rPr lang="hr-HR" altLang="en-US" sz="2000" dirty="0"/>
              <a:t> SMA-1</a:t>
            </a:r>
            <a:r>
              <a:rPr lang="hr-HR" altLang="en-US" dirty="0"/>
              <a:t> </a:t>
            </a:r>
          </a:p>
        </p:txBody>
      </p:sp>
      <p:sp>
        <p:nvSpPr>
          <p:cNvPr id="95236" name="Text Box 4">
            <a:extLst>
              <a:ext uri="{FF2B5EF4-FFF2-40B4-BE49-F238E27FC236}">
                <a16:creationId xmlns:a16="http://schemas.microsoft.com/office/drawing/2014/main" id="{DCB6A5FA-CF0C-420B-921F-D0BAAF2C6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394450"/>
            <a:ext cx="84248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www.whonamedit.com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52D867-2B5C-4F0A-ACAC-009CFA926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38263"/>
            <a:ext cx="7102425" cy="5227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EAAA3-101B-4F91-9AFA-02D1AC253167}"/>
              </a:ext>
            </a:extLst>
          </p:cNvPr>
          <p:cNvSpPr txBox="1"/>
          <p:nvPr/>
        </p:nvSpPr>
        <p:spPr>
          <a:xfrm>
            <a:off x="5004048" y="86625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>
                <a:solidFill>
                  <a:schemeClr val="bg2"/>
                </a:solidFill>
              </a:rPr>
              <a:t>SMN1</a:t>
            </a:r>
            <a:r>
              <a:rPr lang="hr-HR" dirty="0">
                <a:solidFill>
                  <a:schemeClr val="bg2"/>
                </a:solidFill>
              </a:rPr>
              <a:t> gen na kromosomu 5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48A64B-0AB6-44B8-8B7C-25DEA2BE465B}"/>
              </a:ext>
            </a:extLst>
          </p:cNvPr>
          <p:cNvCxnSpPr>
            <a:cxnSpLocks/>
          </p:cNvCxnSpPr>
          <p:nvPr/>
        </p:nvCxnSpPr>
        <p:spPr bwMode="auto">
          <a:xfrm>
            <a:off x="2329353" y="3689042"/>
            <a:ext cx="774497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64127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AB47A8-3EEB-4658-A5E2-82A1C358D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4392488" cy="3705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16728-5CE6-4F58-98C9-8CF380223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8" y="15010"/>
            <a:ext cx="4895830" cy="1608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1B9CBD-4987-491B-A0E0-5FD1FBC9B2E4}"/>
              </a:ext>
            </a:extLst>
          </p:cNvPr>
          <p:cNvSpPr txBox="1"/>
          <p:nvPr/>
        </p:nvSpPr>
        <p:spPr>
          <a:xfrm>
            <a:off x="611560" y="1886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2"/>
                </a:solidFill>
              </a:rPr>
              <a:t>Sertić J. </a:t>
            </a:r>
            <a:r>
              <a:rPr lang="hr-HR" b="1" dirty="0" err="1">
                <a:solidFill>
                  <a:schemeClr val="bg2"/>
                </a:solidFill>
              </a:rPr>
              <a:t>et</a:t>
            </a:r>
            <a:r>
              <a:rPr lang="hr-HR" b="1" dirty="0">
                <a:solidFill>
                  <a:schemeClr val="bg2"/>
                </a:solidFill>
              </a:rPr>
              <a:t> </a:t>
            </a:r>
            <a:r>
              <a:rPr lang="hr-HR" b="1" dirty="0" err="1">
                <a:solidFill>
                  <a:schemeClr val="bg2"/>
                </a:solidFill>
              </a:rPr>
              <a:t>al</a:t>
            </a:r>
            <a:r>
              <a:rPr lang="hr-HR" b="1" dirty="0">
                <a:solidFill>
                  <a:schemeClr val="bg2"/>
                </a:solidFill>
              </a:rPr>
              <a:t>.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02E81-A94E-4387-B6D9-44E0D0ED74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97" y="4437112"/>
            <a:ext cx="3660407" cy="1224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B88988-63AA-4C13-9C6A-573B445CECB6}"/>
              </a:ext>
            </a:extLst>
          </p:cNvPr>
          <p:cNvSpPr txBox="1"/>
          <p:nvPr/>
        </p:nvSpPr>
        <p:spPr>
          <a:xfrm>
            <a:off x="6012160" y="573325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2"/>
                </a:solidFill>
              </a:rPr>
              <a:t>Šimić G. </a:t>
            </a:r>
            <a:r>
              <a:rPr lang="hr-HR" b="1" i="1" dirty="0">
                <a:solidFill>
                  <a:schemeClr val="bg2"/>
                </a:solidFill>
              </a:rPr>
              <a:t>Acta </a:t>
            </a:r>
            <a:r>
              <a:rPr lang="hr-HR" b="1" i="1" dirty="0" err="1">
                <a:solidFill>
                  <a:schemeClr val="bg2"/>
                </a:solidFill>
              </a:rPr>
              <a:t>Neuropathol</a:t>
            </a:r>
            <a:r>
              <a:rPr lang="hr-HR" b="1" dirty="0">
                <a:solidFill>
                  <a:schemeClr val="bg2"/>
                </a:solidFill>
              </a:rPr>
              <a:t>. 2008a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8" name="Picture 15" descr="sertic">
            <a:extLst>
              <a:ext uri="{FF2B5EF4-FFF2-40B4-BE49-F238E27FC236}">
                <a16:creationId xmlns:a16="http://schemas.microsoft.com/office/drawing/2014/main" id="{105029A2-2D67-466F-88B3-9E806E04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736031" cy="2048744"/>
          </a:xfrm>
          <a:prstGeom prst="rect">
            <a:avLst/>
          </a:prstGeom>
          <a:noFill/>
          <a:ln w="825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CR">
            <a:extLst>
              <a:ext uri="{FF2B5EF4-FFF2-40B4-BE49-F238E27FC236}">
                <a16:creationId xmlns:a16="http://schemas.microsoft.com/office/drawing/2014/main" id="{92D9EF95-4D90-467F-B304-49C42A29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769" y="2942388"/>
            <a:ext cx="2435414" cy="14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45A987-B339-488F-A755-51D43411A805}"/>
              </a:ext>
            </a:extLst>
          </p:cNvPr>
          <p:cNvSpPr txBox="1"/>
          <p:nvPr/>
        </p:nvSpPr>
        <p:spPr>
          <a:xfrm>
            <a:off x="6372200" y="234888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2"/>
                </a:solidFill>
              </a:rPr>
              <a:t>Prof. dr. </a:t>
            </a:r>
            <a:r>
              <a:rPr lang="hr-HR" sz="1400" b="1" dirty="0" err="1">
                <a:solidFill>
                  <a:schemeClr val="bg2"/>
                </a:solidFill>
              </a:rPr>
              <a:t>sc</a:t>
            </a:r>
            <a:r>
              <a:rPr lang="hr-HR" sz="1400" b="1" dirty="0">
                <a:solidFill>
                  <a:schemeClr val="bg2"/>
                </a:solidFill>
              </a:rPr>
              <a:t>. Jadranka Sertić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24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Autofit/>
          </a:bodyPr>
          <a:lstStyle/>
          <a:p>
            <a:r>
              <a:rPr lang="hr-HR" sz="3600" dirty="0"/>
              <a:t>Zašto mutacije </a:t>
            </a:r>
            <a:r>
              <a:rPr lang="hr-HR" sz="3600" i="1" dirty="0"/>
              <a:t>SMN1</a:t>
            </a:r>
            <a:r>
              <a:rPr lang="hr-HR" sz="3600" dirty="0"/>
              <a:t> gena (u više od 95% oboljelih), a ne </a:t>
            </a:r>
            <a:r>
              <a:rPr lang="hr-HR" sz="3600" i="1" dirty="0"/>
              <a:t>SMN2</a:t>
            </a:r>
            <a:r>
              <a:rPr lang="hr-HR" sz="3600" dirty="0"/>
              <a:t> gena dovode do SMA?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114299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Zato što </a:t>
            </a:r>
            <a:r>
              <a:rPr kumimoji="0" lang="hr-HR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SMN1</a:t>
            </a:r>
            <a:r>
              <a:rPr kumimoji="0" lang="hr-H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gen i </a:t>
            </a:r>
            <a:r>
              <a:rPr kumimoji="0" lang="hr-HR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SMN2</a:t>
            </a:r>
            <a:r>
              <a:rPr kumimoji="0" lang="hr-H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gen transkribiraju </a:t>
            </a:r>
            <a:r>
              <a:rPr kumimoji="0" lang="hr-H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različite</a:t>
            </a:r>
            <a:r>
              <a:rPr kumimoji="0" lang="hr-H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oblike glasničke RNA: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376488" y="3157538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3357563" y="3157538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6443663" y="3157538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571604" y="2984500"/>
            <a:ext cx="851515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ks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on 6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555875" y="2984500"/>
            <a:ext cx="851515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ks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on 7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00438" y="2984500"/>
            <a:ext cx="851515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ks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on 8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876800" y="2984500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6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681788" y="2998788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8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5724525" y="2984500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7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285984" y="2254250"/>
            <a:ext cx="1082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SMN1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5500694" y="2285992"/>
            <a:ext cx="1082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SMN2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576513" y="2646363"/>
            <a:ext cx="319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>
            <a:off x="2881313" y="33861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6248400" y="33861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6286512" y="3357562"/>
            <a:ext cx="2809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timin</a:t>
            </a:r>
            <a:r>
              <a:rPr kumimoji="0" lang="hr-H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u </a:t>
            </a:r>
            <a:r>
              <a:rPr kumimoji="0" lang="hr-H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kodonu</a:t>
            </a:r>
            <a:r>
              <a:rPr kumimoji="0" lang="hr-H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280 onemogućuje uključivanje </a:t>
            </a:r>
            <a:r>
              <a:rPr kumimoji="0" lang="hr-H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eksona</a:t>
            </a:r>
            <a:r>
              <a:rPr kumimoji="0" lang="hr-H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7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1666875" y="4051300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6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565400" y="4051300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7</a:t>
            </a: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3492500" y="4051300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8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5456238" y="3975100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6</a:t>
            </a: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4938713" y="4621213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6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6743700" y="4621213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8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6380163" y="3975100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8</a:t>
            </a:r>
          </a:p>
        </p:txBody>
      </p:sp>
      <p:sp>
        <p:nvSpPr>
          <p:cNvPr id="28" name="Text Box 38"/>
          <p:cNvSpPr txBox="1">
            <a:spLocks noChangeArrowheads="1"/>
          </p:cNvSpPr>
          <p:nvPr/>
        </p:nvSpPr>
        <p:spPr bwMode="auto">
          <a:xfrm>
            <a:off x="600075" y="4049713"/>
            <a:ext cx="947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mRNA</a:t>
            </a: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285720" y="2830513"/>
            <a:ext cx="12234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g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enom</a:t>
            </a:r>
            <a:r>
              <a:rPr kumimoji="0" lang="hr-H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ska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DNA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5461000" y="4273550"/>
            <a:ext cx="34900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~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80-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90% trans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k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ript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a je nefunkcionalno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5327650" y="4932363"/>
            <a:ext cx="37016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samo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~10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-20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% trans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k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ript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a je funkcionalno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2157413" y="4521200"/>
            <a:ext cx="16097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&gt;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90% 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transkripta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sadrži </a:t>
            </a:r>
            <a:r>
              <a:rPr kumimoji="0" lang="hr-H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ekson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7</a:t>
            </a: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>
            <a:off x="2881313" y="508635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3900488" y="5013325"/>
            <a:ext cx="11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ransla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cija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5" name="Text Box 45"/>
          <p:cNvSpPr txBox="1">
            <a:spLocks noChangeArrowheads="1"/>
          </p:cNvSpPr>
          <p:nvPr/>
        </p:nvSpPr>
        <p:spPr bwMode="auto">
          <a:xfrm>
            <a:off x="4822825" y="5634038"/>
            <a:ext cx="367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Protein 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bez dijela koji kodira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ekson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7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nestabilan je i brzo se razgrađuje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auto">
          <a:xfrm>
            <a:off x="1458913" y="5661025"/>
            <a:ext cx="31021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ormal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ne razine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SMN protein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7" name="Line 47"/>
          <p:cNvSpPr>
            <a:spLocks noChangeShapeType="1"/>
          </p:cNvSpPr>
          <p:nvPr/>
        </p:nvSpPr>
        <p:spPr bwMode="auto">
          <a:xfrm>
            <a:off x="6300788" y="62769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 Box 48"/>
          <p:cNvSpPr txBox="1">
            <a:spLocks noChangeArrowheads="1"/>
          </p:cNvSpPr>
          <p:nvPr/>
        </p:nvSpPr>
        <p:spPr bwMode="auto">
          <a:xfrm>
            <a:off x="4646613" y="6491288"/>
            <a:ext cx="4108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Niska razina funkcionalnog SMN proteina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9" name="Line 49"/>
          <p:cNvSpPr>
            <a:spLocks noChangeShapeType="1"/>
          </p:cNvSpPr>
          <p:nvPr/>
        </p:nvSpPr>
        <p:spPr bwMode="auto">
          <a:xfrm>
            <a:off x="2454275" y="4224338"/>
            <a:ext cx="12223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ine 50"/>
          <p:cNvSpPr>
            <a:spLocks noChangeShapeType="1"/>
          </p:cNvSpPr>
          <p:nvPr/>
        </p:nvSpPr>
        <p:spPr bwMode="auto">
          <a:xfrm>
            <a:off x="3357563" y="4224338"/>
            <a:ext cx="14287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ine 51"/>
          <p:cNvSpPr>
            <a:spLocks noChangeShapeType="1"/>
          </p:cNvSpPr>
          <p:nvPr/>
        </p:nvSpPr>
        <p:spPr bwMode="auto">
          <a:xfrm>
            <a:off x="6243638" y="4148138"/>
            <a:ext cx="15398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52"/>
          <p:cNvSpPr>
            <a:spLocks noChangeShapeType="1"/>
          </p:cNvSpPr>
          <p:nvPr/>
        </p:nvSpPr>
        <p:spPr bwMode="auto">
          <a:xfrm>
            <a:off x="5735638" y="4770438"/>
            <a:ext cx="1841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Line 53"/>
          <p:cNvSpPr>
            <a:spLocks noChangeShapeType="1"/>
          </p:cNvSpPr>
          <p:nvPr/>
        </p:nvSpPr>
        <p:spPr bwMode="auto">
          <a:xfrm>
            <a:off x="6572264" y="4770438"/>
            <a:ext cx="19367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ne 54"/>
          <p:cNvSpPr>
            <a:spLocks noChangeShapeType="1"/>
          </p:cNvSpPr>
          <p:nvPr/>
        </p:nvSpPr>
        <p:spPr bwMode="auto">
          <a:xfrm>
            <a:off x="6246813" y="5292725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Box 56"/>
          <p:cNvSpPr txBox="1">
            <a:spLocks noChangeArrowheads="1"/>
          </p:cNvSpPr>
          <p:nvPr/>
        </p:nvSpPr>
        <p:spPr bwMode="auto">
          <a:xfrm>
            <a:off x="3900488" y="3500438"/>
            <a:ext cx="1338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rans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kripcija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46" name="Text Box 57"/>
          <p:cNvSpPr txBox="1">
            <a:spLocks noChangeArrowheads="1"/>
          </p:cNvSpPr>
          <p:nvPr/>
        </p:nvSpPr>
        <p:spPr bwMode="auto">
          <a:xfrm>
            <a:off x="737300" y="3524250"/>
            <a:ext cx="21916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Korektno sparivanje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eksona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5772150" y="2646363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T      </a:t>
            </a:r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5848350" y="4605338"/>
            <a:ext cx="7874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Exon 7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285720" y="1142984"/>
            <a:ext cx="8572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Line 8"/>
          <p:cNvSpPr>
            <a:spLocks noChangeShapeType="1"/>
          </p:cNvSpPr>
          <p:nvPr/>
        </p:nvSpPr>
        <p:spPr bwMode="auto">
          <a:xfrm>
            <a:off x="5643570" y="3143248"/>
            <a:ext cx="142876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32" y="6611779"/>
            <a:ext cx="3143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Lorson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 Mol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Genet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054E5-5B85-49DD-902E-3E399DAC9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9"/>
            <a:ext cx="9144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2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6CAD032C-1390-4C7A-AFC3-449413899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98438"/>
            <a:ext cx="8229600" cy="1790700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hr-HR" altLang="en-US" i="1">
                <a:solidFill>
                  <a:srgbClr val="FF9933"/>
                </a:solidFill>
              </a:rPr>
              <a:t>SMN</a:t>
            </a:r>
            <a:r>
              <a:rPr lang="hr-HR" altLang="en-US">
                <a:solidFill>
                  <a:srgbClr val="FF9933"/>
                </a:solidFill>
              </a:rPr>
              <a:t> genes and mutations</a:t>
            </a:r>
            <a:br>
              <a:rPr lang="hr-HR" altLang="en-US">
                <a:solidFill>
                  <a:srgbClr val="FF9933"/>
                </a:solidFill>
              </a:rPr>
            </a:br>
            <a:br>
              <a:rPr lang="hr-HR" altLang="en-US">
                <a:solidFill>
                  <a:srgbClr val="FF9933"/>
                </a:solidFill>
              </a:rPr>
            </a:br>
            <a:r>
              <a:rPr lang="hr-HR" altLang="en-US">
                <a:solidFill>
                  <a:srgbClr val="FF9933"/>
                </a:solidFill>
              </a:rPr>
              <a:t> </a:t>
            </a:r>
            <a:r>
              <a:rPr lang="en-US" altLang="en-US" sz="1800" b="1">
                <a:solidFill>
                  <a:srgbClr val="FF9933"/>
                </a:solidFill>
              </a:rPr>
              <a:t>Why do mutations in </a:t>
            </a:r>
            <a:r>
              <a:rPr lang="en-US" altLang="en-US" sz="1800" b="1" i="1">
                <a:solidFill>
                  <a:srgbClr val="FF9933"/>
                </a:solidFill>
              </a:rPr>
              <a:t>SMN</a:t>
            </a:r>
            <a:r>
              <a:rPr lang="en-US" altLang="en-US" sz="1800" b="1">
                <a:solidFill>
                  <a:srgbClr val="FF9933"/>
                </a:solidFill>
              </a:rPr>
              <a:t>1</a:t>
            </a:r>
            <a:r>
              <a:rPr lang="hr-HR" altLang="en-US" sz="1800" b="1">
                <a:solidFill>
                  <a:srgbClr val="FF9933"/>
                </a:solidFill>
              </a:rPr>
              <a:t> (in </a:t>
            </a:r>
            <a:r>
              <a:rPr lang="en-US" altLang="en-US" sz="1800" b="1">
                <a:solidFill>
                  <a:srgbClr val="FF9933"/>
                </a:solidFill>
                <a:cs typeface="Arial" panose="020B0604020202020204" pitchFamily="34" charset="0"/>
              </a:rPr>
              <a:t>&gt;</a:t>
            </a:r>
            <a:r>
              <a:rPr lang="hr-HR" altLang="en-US" sz="1800" b="1">
                <a:solidFill>
                  <a:srgbClr val="FF9933"/>
                </a:solidFill>
                <a:cs typeface="Arial" panose="020B0604020202020204" pitchFamily="34" charset="0"/>
              </a:rPr>
              <a:t>95% of cases)</a:t>
            </a:r>
            <a:r>
              <a:rPr lang="en-US" altLang="en-US" sz="1800" b="1">
                <a:solidFill>
                  <a:srgbClr val="FF9933"/>
                </a:solidFill>
              </a:rPr>
              <a:t>, not </a:t>
            </a:r>
            <a:r>
              <a:rPr lang="en-US" altLang="en-US" sz="1800" b="1" i="1">
                <a:solidFill>
                  <a:srgbClr val="FF9933"/>
                </a:solidFill>
              </a:rPr>
              <a:t>SMN2</a:t>
            </a:r>
            <a:r>
              <a:rPr lang="en-US" altLang="en-US" sz="1800" b="1">
                <a:solidFill>
                  <a:srgbClr val="FF9933"/>
                </a:solidFill>
              </a:rPr>
              <a:t> cause SMA?</a:t>
            </a:r>
            <a:br>
              <a:rPr lang="en-US" altLang="en-US" sz="1800" b="1">
                <a:solidFill>
                  <a:srgbClr val="FF9933"/>
                </a:solidFill>
              </a:rPr>
            </a:br>
            <a:r>
              <a:rPr lang="en-US" altLang="en-US" sz="1800" b="1">
                <a:solidFill>
                  <a:srgbClr val="FF9933"/>
                </a:solidFill>
              </a:rPr>
              <a:t>	</a:t>
            </a:r>
            <a:r>
              <a:rPr lang="hr-HR" altLang="en-US" sz="1800" b="1">
                <a:solidFill>
                  <a:srgbClr val="FF9933"/>
                </a:solidFill>
              </a:rPr>
              <a:t>  Because </a:t>
            </a:r>
            <a:r>
              <a:rPr lang="en-US" altLang="en-US" sz="1800" b="1">
                <a:solidFill>
                  <a:srgbClr val="FF9933"/>
                </a:solidFill>
              </a:rPr>
              <a:t>SMN1 and SMN2 transcribe different RNA isoforms</a:t>
            </a:r>
            <a:r>
              <a:rPr lang="hr-HR" altLang="en-US" sz="1800" b="1">
                <a:solidFill>
                  <a:srgbClr val="FF9933"/>
                </a:solidFill>
              </a:rPr>
              <a:t>:</a:t>
            </a:r>
            <a:r>
              <a:rPr lang="en-US" altLang="en-US"/>
              <a:t> </a:t>
            </a:r>
            <a:endParaRPr lang="hr-HR" altLang="en-US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982EA748-9AE6-4D3D-B7E3-E9B81F7A1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513" y="3081338"/>
            <a:ext cx="609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5DB1512F-C9B9-4351-A443-A066A0F53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3081338"/>
            <a:ext cx="609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A645FFCF-5E98-438C-A03D-79ECBC9B8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0" y="3081338"/>
            <a:ext cx="609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633EC315-5A9A-4550-B0B3-0172677C4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950" y="3081338"/>
            <a:ext cx="609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6" name="Line 8">
            <a:extLst>
              <a:ext uri="{FF2B5EF4-FFF2-40B4-BE49-F238E27FC236}">
                <a16:creationId xmlns:a16="http://schemas.microsoft.com/office/drawing/2014/main" id="{E08669DC-2243-48DE-A650-187D13E8E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6488" y="3157538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7" name="Line 9">
            <a:extLst>
              <a:ext uri="{FF2B5EF4-FFF2-40B4-BE49-F238E27FC236}">
                <a16:creationId xmlns:a16="http://schemas.microsoft.com/office/drawing/2014/main" id="{97524714-BC9F-4846-834E-0212E42A5A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7563" y="3157538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8" name="Line 10">
            <a:extLst>
              <a:ext uri="{FF2B5EF4-FFF2-40B4-BE49-F238E27FC236}">
                <a16:creationId xmlns:a16="http://schemas.microsoft.com/office/drawing/2014/main" id="{BBBF6D75-D33C-4128-9EFF-FB524D0360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6413" y="3157538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9" name="Line 11">
            <a:extLst>
              <a:ext uri="{FF2B5EF4-FFF2-40B4-BE49-F238E27FC236}">
                <a16:creationId xmlns:a16="http://schemas.microsoft.com/office/drawing/2014/main" id="{04F596D5-BCE1-426D-AE06-5BF766358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3157538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60" name="Text Box 12">
            <a:extLst>
              <a:ext uri="{FF2B5EF4-FFF2-40B4-BE49-F238E27FC236}">
                <a16:creationId xmlns:a16="http://schemas.microsoft.com/office/drawing/2014/main" id="{8177018E-53A6-4B1C-843D-FDD140619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29845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6</a:t>
            </a:r>
          </a:p>
        </p:txBody>
      </p:sp>
      <p:sp>
        <p:nvSpPr>
          <p:cNvPr id="78861" name="Text Box 13">
            <a:extLst>
              <a:ext uri="{FF2B5EF4-FFF2-40B4-BE49-F238E27FC236}">
                <a16:creationId xmlns:a16="http://schemas.microsoft.com/office/drawing/2014/main" id="{73970BF4-4B53-4498-BD7F-3580999A4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9845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7</a:t>
            </a:r>
          </a:p>
        </p:txBody>
      </p:sp>
      <p:sp>
        <p:nvSpPr>
          <p:cNvPr id="78862" name="Text Box 14">
            <a:extLst>
              <a:ext uri="{FF2B5EF4-FFF2-40B4-BE49-F238E27FC236}">
                <a16:creationId xmlns:a16="http://schemas.microsoft.com/office/drawing/2014/main" id="{734C1369-CBD2-4F56-81A8-4C2F476C0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29845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8</a:t>
            </a:r>
          </a:p>
        </p:txBody>
      </p:sp>
      <p:sp>
        <p:nvSpPr>
          <p:cNvPr id="78863" name="Text Box 15">
            <a:extLst>
              <a:ext uri="{FF2B5EF4-FFF2-40B4-BE49-F238E27FC236}">
                <a16:creationId xmlns:a16="http://schemas.microsoft.com/office/drawing/2014/main" id="{92BD9EEB-4DB2-462A-832B-2B15B8F8D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9845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6</a:t>
            </a:r>
          </a:p>
        </p:txBody>
      </p:sp>
      <p:sp>
        <p:nvSpPr>
          <p:cNvPr id="78864" name="Text Box 16">
            <a:extLst>
              <a:ext uri="{FF2B5EF4-FFF2-40B4-BE49-F238E27FC236}">
                <a16:creationId xmlns:a16="http://schemas.microsoft.com/office/drawing/2014/main" id="{920C6FA8-9629-4FE7-B01C-A67C7F73A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788" y="2998788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8</a:t>
            </a:r>
          </a:p>
        </p:txBody>
      </p:sp>
      <p:sp>
        <p:nvSpPr>
          <p:cNvPr id="78865" name="Text Box 17">
            <a:extLst>
              <a:ext uri="{FF2B5EF4-FFF2-40B4-BE49-F238E27FC236}">
                <a16:creationId xmlns:a16="http://schemas.microsoft.com/office/drawing/2014/main" id="{9BA00ACD-BEE4-417C-9A71-7596D8598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9845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7</a:t>
            </a:r>
          </a:p>
        </p:txBody>
      </p:sp>
      <p:sp>
        <p:nvSpPr>
          <p:cNvPr id="78866" name="Text Box 18">
            <a:extLst>
              <a:ext uri="{FF2B5EF4-FFF2-40B4-BE49-F238E27FC236}">
                <a16:creationId xmlns:a16="http://schemas.microsoft.com/office/drawing/2014/main" id="{77905424-74D5-45DC-9DEB-7405632C1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475" y="30257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67" name="Text Box 19">
            <a:extLst>
              <a:ext uri="{FF2B5EF4-FFF2-40B4-BE49-F238E27FC236}">
                <a16:creationId xmlns:a16="http://schemas.microsoft.com/office/drawing/2014/main" id="{C26F85DE-FAC7-49B8-B261-35A31BCF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59959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68" name="Text Box 20">
            <a:extLst>
              <a:ext uri="{FF2B5EF4-FFF2-40B4-BE49-F238E27FC236}">
                <a16:creationId xmlns:a16="http://schemas.microsoft.com/office/drawing/2014/main" id="{F4064570-3C18-4CA8-A93A-DF8243EEF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488" y="2254250"/>
            <a:ext cx="862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SMN1</a:t>
            </a:r>
          </a:p>
        </p:txBody>
      </p:sp>
      <p:sp>
        <p:nvSpPr>
          <p:cNvPr id="78869" name="Text Box 21">
            <a:extLst>
              <a:ext uri="{FF2B5EF4-FFF2-40B4-BE49-F238E27FC236}">
                <a16:creationId xmlns:a16="http://schemas.microsoft.com/office/drawing/2014/main" id="{345D891A-201E-4729-A7C7-12DDA1995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54250"/>
            <a:ext cx="862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SMN2</a:t>
            </a:r>
          </a:p>
        </p:txBody>
      </p:sp>
      <p:sp>
        <p:nvSpPr>
          <p:cNvPr id="78870" name="Text Box 22">
            <a:extLst>
              <a:ext uri="{FF2B5EF4-FFF2-40B4-BE49-F238E27FC236}">
                <a16:creationId xmlns:a16="http://schemas.microsoft.com/office/drawing/2014/main" id="{9BCA4389-85B2-4990-BC63-FF1829736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513" y="2646363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78871" name="Text Box 23">
            <a:extLst>
              <a:ext uri="{FF2B5EF4-FFF2-40B4-BE49-F238E27FC236}">
                <a16:creationId xmlns:a16="http://schemas.microsoft.com/office/drawing/2014/main" id="{3A729684-4612-473C-9D23-EA191AED7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2646363"/>
            <a:ext cx="612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  </a:t>
            </a:r>
          </a:p>
        </p:txBody>
      </p:sp>
      <p:sp>
        <p:nvSpPr>
          <p:cNvPr id="78872" name="Line 24">
            <a:extLst>
              <a:ext uri="{FF2B5EF4-FFF2-40B4-BE49-F238E27FC236}">
                <a16:creationId xmlns:a16="http://schemas.microsoft.com/office/drawing/2014/main" id="{22064D50-FB03-4262-8881-C89CE393F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1313" y="33861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73" name="Line 25">
            <a:extLst>
              <a:ext uri="{FF2B5EF4-FFF2-40B4-BE49-F238E27FC236}">
                <a16:creationId xmlns:a16="http://schemas.microsoft.com/office/drawing/2014/main" id="{766AB0A4-7F22-42A8-BBE1-2B42ACDAA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3861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74" name="Text Box 26">
            <a:extLst>
              <a:ext uri="{FF2B5EF4-FFF2-40B4-BE49-F238E27FC236}">
                <a16:creationId xmlns:a16="http://schemas.microsoft.com/office/drawing/2014/main" id="{F646CA5D-B15B-44FF-994B-ECD9D3D0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3387725"/>
            <a:ext cx="2809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Thymine </a:t>
            </a:r>
            <a:r>
              <a:rPr kumimoji="0" lang="hr-H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at codo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</a:t>
            </a:r>
            <a:r>
              <a:rPr kumimoji="0" lang="hr-H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280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disrupts</a:t>
            </a:r>
            <a:r>
              <a:rPr kumimoji="0" lang="hr-H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activity of ESE in exon 7</a:t>
            </a:r>
          </a:p>
        </p:txBody>
      </p:sp>
      <p:sp>
        <p:nvSpPr>
          <p:cNvPr id="78875" name="Rectangle 27">
            <a:extLst>
              <a:ext uri="{FF2B5EF4-FFF2-40B4-BE49-F238E27FC236}">
                <a16:creationId xmlns:a16="http://schemas.microsoft.com/office/drawing/2014/main" id="{FD744358-F3E7-4594-839A-D9F75FB4D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513" y="4148138"/>
            <a:ext cx="609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76" name="Rectangle 28">
            <a:extLst>
              <a:ext uri="{FF2B5EF4-FFF2-40B4-BE49-F238E27FC236}">
                <a16:creationId xmlns:a16="http://schemas.microsoft.com/office/drawing/2014/main" id="{8365CB9D-D4EC-4529-81D4-1C75B8DD8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350" y="4071938"/>
            <a:ext cx="609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77" name="Rectangle 29">
            <a:extLst>
              <a:ext uri="{FF2B5EF4-FFF2-40B4-BE49-F238E27FC236}">
                <a16:creationId xmlns:a16="http://schemas.microsoft.com/office/drawing/2014/main" id="{B283D7EF-90D0-4A59-9F1C-FFFCADA07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9788" y="4618038"/>
            <a:ext cx="609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78" name="Text Box 30">
            <a:extLst>
              <a:ext uri="{FF2B5EF4-FFF2-40B4-BE49-F238E27FC236}">
                <a16:creationId xmlns:a16="http://schemas.microsoft.com/office/drawing/2014/main" id="{1F173301-447D-4022-8E33-87DD53F0C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40513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6</a:t>
            </a:r>
          </a:p>
        </p:txBody>
      </p:sp>
      <p:sp>
        <p:nvSpPr>
          <p:cNvPr id="78879" name="Text Box 31">
            <a:extLst>
              <a:ext uri="{FF2B5EF4-FFF2-40B4-BE49-F238E27FC236}">
                <a16:creationId xmlns:a16="http://schemas.microsoft.com/office/drawing/2014/main" id="{BF0A7B87-D9D7-473C-A033-EAB576C00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40513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7</a:t>
            </a:r>
          </a:p>
        </p:txBody>
      </p:sp>
      <p:sp>
        <p:nvSpPr>
          <p:cNvPr id="78880" name="Text Box 32">
            <a:extLst>
              <a:ext uri="{FF2B5EF4-FFF2-40B4-BE49-F238E27FC236}">
                <a16:creationId xmlns:a16="http://schemas.microsoft.com/office/drawing/2014/main" id="{E96528C3-18D6-4992-AA17-1054DAD16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0513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8</a:t>
            </a:r>
          </a:p>
        </p:txBody>
      </p:sp>
      <p:sp>
        <p:nvSpPr>
          <p:cNvPr id="78881" name="Text Box 33">
            <a:extLst>
              <a:ext uri="{FF2B5EF4-FFF2-40B4-BE49-F238E27FC236}">
                <a16:creationId xmlns:a16="http://schemas.microsoft.com/office/drawing/2014/main" id="{AB4ED7A2-A737-4F77-ACE9-5B59AC285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238" y="39751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6</a:t>
            </a:r>
          </a:p>
        </p:txBody>
      </p:sp>
      <p:sp>
        <p:nvSpPr>
          <p:cNvPr id="78882" name="Text Box 34">
            <a:extLst>
              <a:ext uri="{FF2B5EF4-FFF2-40B4-BE49-F238E27FC236}">
                <a16:creationId xmlns:a16="http://schemas.microsoft.com/office/drawing/2014/main" id="{F513E0E9-A5BB-42A0-BD5F-E1D68C62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4621213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6</a:t>
            </a:r>
          </a:p>
        </p:txBody>
      </p:sp>
      <p:sp>
        <p:nvSpPr>
          <p:cNvPr id="78883" name="Text Box 35">
            <a:extLst>
              <a:ext uri="{FF2B5EF4-FFF2-40B4-BE49-F238E27FC236}">
                <a16:creationId xmlns:a16="http://schemas.microsoft.com/office/drawing/2014/main" id="{7C8C98A1-A3C1-40AF-979F-97B58DA5A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4605338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7</a:t>
            </a:r>
          </a:p>
        </p:txBody>
      </p:sp>
      <p:sp>
        <p:nvSpPr>
          <p:cNvPr id="78884" name="Text Box 36">
            <a:extLst>
              <a:ext uri="{FF2B5EF4-FFF2-40B4-BE49-F238E27FC236}">
                <a16:creationId xmlns:a16="http://schemas.microsoft.com/office/drawing/2014/main" id="{C825A123-3231-4251-9708-858883B39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4621213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8</a:t>
            </a:r>
          </a:p>
        </p:txBody>
      </p:sp>
      <p:sp>
        <p:nvSpPr>
          <p:cNvPr id="78885" name="Text Box 37">
            <a:extLst>
              <a:ext uri="{FF2B5EF4-FFF2-40B4-BE49-F238E27FC236}">
                <a16:creationId xmlns:a16="http://schemas.microsoft.com/office/drawing/2014/main" id="{0F4C8CC8-D0FF-48EB-ADB1-E87174FA2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3975100"/>
            <a:ext cx="7874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02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Exon 8</a:t>
            </a:r>
          </a:p>
        </p:txBody>
      </p:sp>
      <p:sp>
        <p:nvSpPr>
          <p:cNvPr id="78886" name="Text Box 38">
            <a:extLst>
              <a:ext uri="{FF2B5EF4-FFF2-40B4-BE49-F238E27FC236}">
                <a16:creationId xmlns:a16="http://schemas.microsoft.com/office/drawing/2014/main" id="{1101ABDB-70EE-41B3-9B68-7C24848E4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4049713"/>
            <a:ext cx="947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mRNA</a:t>
            </a:r>
          </a:p>
        </p:txBody>
      </p:sp>
      <p:sp>
        <p:nvSpPr>
          <p:cNvPr id="78887" name="Text Box 39">
            <a:extLst>
              <a:ext uri="{FF2B5EF4-FFF2-40B4-BE49-F238E27FC236}">
                <a16:creationId xmlns:a16="http://schemas.microsoft.com/office/drawing/2014/main" id="{21E7576F-A06D-49AA-860D-B5107C045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2830513"/>
            <a:ext cx="115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Genomic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DNA</a:t>
            </a:r>
          </a:p>
        </p:txBody>
      </p:sp>
      <p:sp>
        <p:nvSpPr>
          <p:cNvPr id="78888" name="Text Box 40">
            <a:extLst>
              <a:ext uri="{FF2B5EF4-FFF2-40B4-BE49-F238E27FC236}">
                <a16:creationId xmlns:a16="http://schemas.microsoft.com/office/drawing/2014/main" id="{51ACE352-8DB2-44B8-9330-617503641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0" y="4273550"/>
            <a:ext cx="1981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~</a:t>
            </a:r>
            <a:r>
              <a:rPr kumimoji="0" lang="hr-H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80-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90% of transcript</a:t>
            </a:r>
          </a:p>
        </p:txBody>
      </p:sp>
      <p:sp>
        <p:nvSpPr>
          <p:cNvPr id="78889" name="Text Box 41">
            <a:extLst>
              <a:ext uri="{FF2B5EF4-FFF2-40B4-BE49-F238E27FC236}">
                <a16:creationId xmlns:a16="http://schemas.microsoft.com/office/drawing/2014/main" id="{F1B9B543-741A-40F4-9C7D-11CACE11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4932363"/>
            <a:ext cx="1981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~10</a:t>
            </a:r>
            <a:r>
              <a:rPr kumimoji="0" lang="hr-H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-20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% of transcript</a:t>
            </a:r>
          </a:p>
        </p:txBody>
      </p:sp>
      <p:sp>
        <p:nvSpPr>
          <p:cNvPr id="78890" name="Text Box 42">
            <a:extLst>
              <a:ext uri="{FF2B5EF4-FFF2-40B4-BE49-F238E27FC236}">
                <a16:creationId xmlns:a16="http://schemas.microsoft.com/office/drawing/2014/main" id="{5D0FC601-887E-4F91-809C-E6316D518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45212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90% of transcript</a:t>
            </a:r>
          </a:p>
        </p:txBody>
      </p:sp>
      <p:sp>
        <p:nvSpPr>
          <p:cNvPr id="78891" name="Line 43">
            <a:extLst>
              <a:ext uri="{FF2B5EF4-FFF2-40B4-BE49-F238E27FC236}">
                <a16:creationId xmlns:a16="http://schemas.microsoft.com/office/drawing/2014/main" id="{5C2395EB-4E2D-4ED9-9760-3DB297A4B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1313" y="508635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92" name="Text Box 44">
            <a:extLst>
              <a:ext uri="{FF2B5EF4-FFF2-40B4-BE49-F238E27FC236}">
                <a16:creationId xmlns:a16="http://schemas.microsoft.com/office/drawing/2014/main" id="{23C6D0D3-360A-4EC4-AB2B-9171D5347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488" y="5013325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20306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Translation</a:t>
            </a:r>
          </a:p>
        </p:txBody>
      </p:sp>
      <p:sp>
        <p:nvSpPr>
          <p:cNvPr id="78893" name="Text Box 45">
            <a:extLst>
              <a:ext uri="{FF2B5EF4-FFF2-40B4-BE49-F238E27FC236}">
                <a16:creationId xmlns:a16="http://schemas.microsoft.com/office/drawing/2014/main" id="{4D7A1C2B-BEE1-4801-B4FB-58D1C5B22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5634038"/>
            <a:ext cx="436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Protein lacking exon 7 is unstable and rapidly</a:t>
            </a:r>
            <a:endParaRPr kumimoji="0" lang="hr-H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degraded</a:t>
            </a:r>
            <a:r>
              <a:rPr kumimoji="0" lang="hr-H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through ubiq.-proteasome pathway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94" name="Text Box 46">
            <a:extLst>
              <a:ext uri="{FF2B5EF4-FFF2-40B4-BE49-F238E27FC236}">
                <a16:creationId xmlns:a16="http://schemas.microsoft.com/office/drawing/2014/main" id="{C300BAA7-F583-4E15-8BEC-6A016CABF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13" y="5661025"/>
            <a:ext cx="2730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Normal SMN protein levels</a:t>
            </a:r>
          </a:p>
        </p:txBody>
      </p:sp>
      <p:sp>
        <p:nvSpPr>
          <p:cNvPr id="78895" name="Line 47">
            <a:extLst>
              <a:ext uri="{FF2B5EF4-FFF2-40B4-BE49-F238E27FC236}">
                <a16:creationId xmlns:a16="http://schemas.microsoft.com/office/drawing/2014/main" id="{21340E38-BAA9-4DF3-99F4-7840F9342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788" y="62769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96" name="Text Box 48">
            <a:extLst>
              <a:ext uri="{FF2B5EF4-FFF2-40B4-BE49-F238E27FC236}">
                <a16:creationId xmlns:a16="http://schemas.microsoft.com/office/drawing/2014/main" id="{640A38F7-A2D4-46E9-819F-FFE7B7D30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613" y="6491288"/>
            <a:ext cx="4394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Low </a:t>
            </a:r>
            <a:r>
              <a:rPr kumimoji="0" lang="hr-H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level of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FL-SMN protein results in SMA</a:t>
            </a:r>
          </a:p>
        </p:txBody>
      </p:sp>
      <p:sp>
        <p:nvSpPr>
          <p:cNvPr id="78897" name="Line 49">
            <a:extLst>
              <a:ext uri="{FF2B5EF4-FFF2-40B4-BE49-F238E27FC236}">
                <a16:creationId xmlns:a16="http://schemas.microsoft.com/office/drawing/2014/main" id="{705EC9D2-8D0B-48BE-A78F-725869E44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4275" y="4224338"/>
            <a:ext cx="12223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98" name="Line 50">
            <a:extLst>
              <a:ext uri="{FF2B5EF4-FFF2-40B4-BE49-F238E27FC236}">
                <a16:creationId xmlns:a16="http://schemas.microsoft.com/office/drawing/2014/main" id="{E4F56748-44F8-4155-BC91-F5FFE048C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7563" y="4224338"/>
            <a:ext cx="14287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99" name="Line 51">
            <a:extLst>
              <a:ext uri="{FF2B5EF4-FFF2-40B4-BE49-F238E27FC236}">
                <a16:creationId xmlns:a16="http://schemas.microsoft.com/office/drawing/2014/main" id="{A46BA557-4CCE-4289-9F09-5BBAD7CD9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3638" y="4148138"/>
            <a:ext cx="15398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900" name="Line 52">
            <a:extLst>
              <a:ext uri="{FF2B5EF4-FFF2-40B4-BE49-F238E27FC236}">
                <a16:creationId xmlns:a16="http://schemas.microsoft.com/office/drawing/2014/main" id="{4FF652D4-0203-4F71-B7DB-5FB8A34C3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8" y="4770438"/>
            <a:ext cx="1841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901" name="Line 53">
            <a:extLst>
              <a:ext uri="{FF2B5EF4-FFF2-40B4-BE49-F238E27FC236}">
                <a16:creationId xmlns:a16="http://schemas.microsoft.com/office/drawing/2014/main" id="{76948994-5C23-4D83-87D1-5E90C14F3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4770438"/>
            <a:ext cx="19367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902" name="Line 54">
            <a:extLst>
              <a:ext uri="{FF2B5EF4-FFF2-40B4-BE49-F238E27FC236}">
                <a16:creationId xmlns:a16="http://schemas.microsoft.com/office/drawing/2014/main" id="{D1283D2E-9148-48AB-9C54-8CB35D92C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6813" y="5292725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E68A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904" name="Text Box 56">
            <a:extLst>
              <a:ext uri="{FF2B5EF4-FFF2-40B4-BE49-F238E27FC236}">
                <a16:creationId xmlns:a16="http://schemas.microsoft.com/office/drawing/2014/main" id="{69923DA6-1AA9-4B8F-9C5C-4293C14DC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488" y="3500438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20306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Trans</a:t>
            </a:r>
            <a:r>
              <a:rPr kumimoji="0" lang="hr-H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20306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cription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20306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78905" name="Text Box 57">
            <a:extLst>
              <a:ext uri="{FF2B5EF4-FFF2-40B4-BE49-F238E27FC236}">
                <a16:creationId xmlns:a16="http://schemas.microsoft.com/office/drawing/2014/main" id="{173A2785-F47E-4E30-A63A-78ACBB6D4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524250"/>
            <a:ext cx="1231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Correct splicing</a:t>
            </a:r>
          </a:p>
        </p:txBody>
      </p:sp>
      <p:sp>
        <p:nvSpPr>
          <p:cNvPr id="78906" name="Text Box 58">
            <a:extLst>
              <a:ext uri="{FF2B5EF4-FFF2-40B4-BE49-F238E27FC236}">
                <a16:creationId xmlns:a16="http://schemas.microsoft.com/office/drawing/2014/main" id="{8865E9FF-EE2D-41FD-B0AC-2EB715977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4005263"/>
            <a:ext cx="809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Non-f-nal</a:t>
            </a:r>
          </a:p>
        </p:txBody>
      </p:sp>
      <p:sp>
        <p:nvSpPr>
          <p:cNvPr id="78907" name="Text Box 59">
            <a:extLst>
              <a:ext uri="{FF2B5EF4-FFF2-40B4-BE49-F238E27FC236}">
                <a16:creationId xmlns:a16="http://schemas.microsoft.com/office/drawing/2014/main" id="{7C7A0352-1AA1-495C-9014-9E82EBB91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4652963"/>
            <a:ext cx="531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F-nal</a:t>
            </a:r>
          </a:p>
        </p:txBody>
      </p:sp>
      <p:sp>
        <p:nvSpPr>
          <p:cNvPr id="78908" name="Text Box 60">
            <a:extLst>
              <a:ext uri="{FF2B5EF4-FFF2-40B4-BE49-F238E27FC236}">
                <a16:creationId xmlns:a16="http://schemas.microsoft.com/office/drawing/2014/main" id="{5B6E02FC-AC4A-4E1B-B28B-049FBFC3C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240463"/>
            <a:ext cx="41853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Lefebvre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(1995)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Cell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80:155-165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Monani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UR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(1999) 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 Mol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8:1177-1183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Lorson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CL,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Androphy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EJ (2000) 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 Mol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9:259-265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hr-HR" sz="3200" dirty="0"/>
              <a:t>Kategorije NM bolesti</a:t>
            </a:r>
            <a:endParaRPr lang="hr-HR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Slika 2 ispr final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571604" y="1496030"/>
            <a:ext cx="6000792" cy="48322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15616" y="5020449"/>
            <a:ext cx="952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FTD-ALS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4678" y="614364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CMT1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9454" y="5568751"/>
            <a:ext cx="1362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DMD, BMD,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LGMD, FSHD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0728" y="6611779"/>
            <a:ext cx="3143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Weller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</a:t>
            </a:r>
            <a:r>
              <a:rPr kumimoji="0" lang="hr-H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Greenfield</a:t>
            </a:r>
            <a:r>
              <a:rPr kumimoji="0" lang="hr-H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’s </a:t>
            </a:r>
            <a:r>
              <a:rPr kumimoji="0" lang="hr-HR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neuropathology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87B7A-137E-4369-845B-545B8C4B7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77"/>
            <a:ext cx="9144000" cy="668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23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23400-7AD2-448D-B31C-5DAF55EB9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16"/>
            <a:ext cx="9144000" cy="6363368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51E403FF-04B5-455E-97E7-24460480F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306762"/>
            <a:ext cx="1982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1000" dirty="0" err="1">
                <a:solidFill>
                  <a:srgbClr val="FF0000"/>
                </a:solidFill>
              </a:rPr>
              <a:t>Wohlfart-Kugelberg-Welander</a:t>
            </a:r>
            <a:endParaRPr lang="hr-HR" altLang="en-US" sz="1000" dirty="0">
              <a:solidFill>
                <a:srgbClr val="FF0000"/>
              </a:solidFill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12E0742-1E7E-4AF4-A50F-0D03B9919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3306762"/>
            <a:ext cx="12282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1000" dirty="0" err="1">
                <a:solidFill>
                  <a:srgbClr val="FF0000"/>
                </a:solidFill>
              </a:rPr>
              <a:t>Intermediate</a:t>
            </a:r>
            <a:r>
              <a:rPr lang="hr-HR" altLang="en-US" sz="1000" dirty="0">
                <a:solidFill>
                  <a:srgbClr val="FF0000"/>
                </a:solidFill>
              </a:rPr>
              <a:t> </a:t>
            </a:r>
            <a:r>
              <a:rPr lang="hr-HR" altLang="en-US" sz="1000" dirty="0" err="1">
                <a:solidFill>
                  <a:srgbClr val="FF0000"/>
                </a:solidFill>
              </a:rPr>
              <a:t>form</a:t>
            </a:r>
            <a:endParaRPr lang="hr-HR" altLang="en-US" sz="1000" dirty="0">
              <a:solidFill>
                <a:srgbClr val="FF0000"/>
              </a:solidFill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DFF23179-49E4-49BD-A182-1391A337E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313407"/>
            <a:ext cx="153439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1000" dirty="0" err="1">
                <a:solidFill>
                  <a:srgbClr val="FF0000"/>
                </a:solidFill>
              </a:rPr>
              <a:t>Early</a:t>
            </a:r>
            <a:r>
              <a:rPr lang="hr-HR" altLang="en-US" sz="1000" dirty="0">
                <a:solidFill>
                  <a:srgbClr val="FF0000"/>
                </a:solidFill>
              </a:rPr>
              <a:t>, most </a:t>
            </a:r>
            <a:r>
              <a:rPr lang="hr-HR" altLang="en-US" sz="1000" dirty="0" err="1">
                <a:solidFill>
                  <a:srgbClr val="FF0000"/>
                </a:solidFill>
              </a:rPr>
              <a:t>severe</a:t>
            </a:r>
            <a:r>
              <a:rPr lang="hr-HR" altLang="en-US" sz="1000" dirty="0">
                <a:solidFill>
                  <a:srgbClr val="FF0000"/>
                </a:solidFill>
              </a:rPr>
              <a:t> </a:t>
            </a:r>
            <a:r>
              <a:rPr lang="hr-HR" altLang="en-US" sz="1000" dirty="0" err="1">
                <a:solidFill>
                  <a:srgbClr val="FF0000"/>
                </a:solidFill>
              </a:rPr>
              <a:t>form</a:t>
            </a:r>
            <a:endParaRPr lang="hr-H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2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7F7DC-8F99-41FA-BEA0-6F60E8FF2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8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2A5E54BB-FC7A-484C-9C41-F8D7C28F9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hr-HR" altLang="en-US" sz="3600" dirty="0">
                <a:solidFill>
                  <a:srgbClr val="FF9933"/>
                </a:solidFill>
              </a:rPr>
              <a:t>The </a:t>
            </a:r>
            <a:r>
              <a:rPr lang="hr-HR" altLang="en-US" sz="3600" dirty="0" err="1">
                <a:solidFill>
                  <a:srgbClr val="FF9933"/>
                </a:solidFill>
              </a:rPr>
              <a:t>best</a:t>
            </a:r>
            <a:r>
              <a:rPr lang="hr-HR" altLang="en-US" sz="3600" dirty="0">
                <a:solidFill>
                  <a:srgbClr val="FF9933"/>
                </a:solidFill>
              </a:rPr>
              <a:t> </a:t>
            </a:r>
            <a:r>
              <a:rPr lang="hr-HR" altLang="en-US" sz="3600" dirty="0" err="1">
                <a:solidFill>
                  <a:srgbClr val="FF9933"/>
                </a:solidFill>
              </a:rPr>
              <a:t>animal</a:t>
            </a:r>
            <a:r>
              <a:rPr lang="hr-HR" altLang="en-US" sz="3600" dirty="0">
                <a:solidFill>
                  <a:srgbClr val="FF9933"/>
                </a:solidFill>
              </a:rPr>
              <a:t> model for SMA is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D55B96A4-9A8B-45B2-A00D-5BD0FFFEE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270000"/>
            <a:ext cx="8640763" cy="4535488"/>
          </a:xfrm>
        </p:spPr>
        <p:txBody>
          <a:bodyPr/>
          <a:lstStyle/>
          <a:p>
            <a:r>
              <a:rPr lang="hr-HR" altLang="en-US" dirty="0"/>
              <a:t>a </a:t>
            </a:r>
            <a:r>
              <a:rPr lang="hr-HR" altLang="en-US" i="1" dirty="0"/>
              <a:t>SMN</a:t>
            </a:r>
            <a:r>
              <a:rPr lang="hr-HR" altLang="en-US" dirty="0">
                <a:sym typeface="Symbol" panose="05050102010706020507" pitchFamily="18" charset="2"/>
              </a:rPr>
              <a:t></a:t>
            </a:r>
            <a:r>
              <a:rPr lang="hr-HR" altLang="en-US" dirty="0"/>
              <a:t>7+/+/</a:t>
            </a:r>
            <a:r>
              <a:rPr lang="hr-HR" altLang="en-US" i="1" dirty="0"/>
              <a:t>SMN2</a:t>
            </a:r>
            <a:r>
              <a:rPr lang="hr-HR" altLang="en-US" dirty="0"/>
              <a:t>+/+;</a:t>
            </a:r>
            <a:r>
              <a:rPr lang="hr-HR" altLang="en-US" i="1" dirty="0" err="1"/>
              <a:t>Smn</a:t>
            </a:r>
            <a:r>
              <a:rPr lang="hr-HR" altLang="en-US" dirty="0"/>
              <a:t>-/- </a:t>
            </a:r>
            <a:r>
              <a:rPr lang="hr-HR" altLang="en-US" dirty="0" err="1"/>
              <a:t>mouse</a:t>
            </a:r>
            <a:endParaRPr lang="hr-HR" altLang="en-US" dirty="0"/>
          </a:p>
          <a:p>
            <a:pPr>
              <a:buFontTx/>
              <a:buNone/>
            </a:pPr>
            <a:endParaRPr lang="hr-HR" altLang="en-US" dirty="0"/>
          </a:p>
          <a:p>
            <a:endParaRPr lang="hr-HR" altLang="en-US" dirty="0"/>
          </a:p>
          <a:p>
            <a:endParaRPr lang="hr-HR" altLang="en-US" dirty="0"/>
          </a:p>
          <a:p>
            <a:endParaRPr lang="hr-HR" altLang="en-US" dirty="0"/>
          </a:p>
          <a:p>
            <a:r>
              <a:rPr lang="hr-HR" altLang="en-US" dirty="0"/>
              <a:t>SMA </a:t>
            </a:r>
            <a:r>
              <a:rPr lang="hr-HR" altLang="en-US" dirty="0" err="1"/>
              <a:t>mouse</a:t>
            </a:r>
            <a:r>
              <a:rPr lang="hr-HR" altLang="en-US" dirty="0"/>
              <a:t> (</a:t>
            </a:r>
            <a:r>
              <a:rPr lang="hr-HR" altLang="en-US" dirty="0" err="1"/>
              <a:t>right</a:t>
            </a:r>
            <a:r>
              <a:rPr lang="hr-HR" altLang="en-US" dirty="0"/>
              <a:t>) is </a:t>
            </a:r>
            <a:r>
              <a:rPr lang="hr-HR" altLang="en-US" dirty="0" err="1"/>
              <a:t>small</a:t>
            </a:r>
            <a:r>
              <a:rPr lang="hr-HR" altLang="en-US" dirty="0"/>
              <a:t> </a:t>
            </a:r>
            <a:r>
              <a:rPr lang="hr-HR" altLang="en-US" dirty="0" err="1"/>
              <a:t>and</a:t>
            </a:r>
            <a:r>
              <a:rPr lang="hr-HR" altLang="en-US" dirty="0"/>
              <a:t> </a:t>
            </a:r>
            <a:r>
              <a:rPr lang="hr-HR" altLang="en-US" dirty="0" err="1"/>
              <a:t>profoundly</a:t>
            </a:r>
            <a:r>
              <a:rPr lang="hr-HR" altLang="en-US" dirty="0"/>
              <a:t> </a:t>
            </a:r>
            <a:r>
              <a:rPr lang="hr-HR" altLang="en-US" dirty="0" err="1"/>
              <a:t>weak</a:t>
            </a:r>
            <a:r>
              <a:rPr lang="hr-HR" altLang="en-US" dirty="0"/>
              <a:t> </a:t>
            </a:r>
            <a:r>
              <a:rPr lang="hr-HR" altLang="en-US" dirty="0" err="1"/>
              <a:t>compared</a:t>
            </a:r>
            <a:r>
              <a:rPr lang="hr-HR" altLang="en-US" dirty="0"/>
              <a:t> </a:t>
            </a:r>
            <a:r>
              <a:rPr lang="hr-HR" altLang="en-US" dirty="0" err="1"/>
              <a:t>with</a:t>
            </a:r>
            <a:r>
              <a:rPr lang="hr-HR" altLang="en-US" dirty="0"/>
              <a:t> a </a:t>
            </a:r>
            <a:r>
              <a:rPr lang="hr-HR" altLang="en-US" dirty="0" err="1"/>
              <a:t>normal</a:t>
            </a:r>
            <a:r>
              <a:rPr lang="hr-HR" altLang="en-US" dirty="0"/>
              <a:t> </a:t>
            </a:r>
            <a:r>
              <a:rPr lang="hr-HR" altLang="en-US" dirty="0" err="1"/>
              <a:t>littermate</a:t>
            </a:r>
            <a:r>
              <a:rPr lang="hr-HR" altLang="en-US" dirty="0"/>
              <a:t> (left)</a:t>
            </a:r>
          </a:p>
          <a:p>
            <a:endParaRPr lang="hr-HR" altLang="en-US" dirty="0"/>
          </a:p>
          <a:p>
            <a:endParaRPr lang="hr-HR" altLang="en-US" dirty="0"/>
          </a:p>
        </p:txBody>
      </p:sp>
      <p:pic>
        <p:nvPicPr>
          <p:cNvPr id="134148" name="Picture 4" descr="delta 7 mouse">
            <a:extLst>
              <a:ext uri="{FF2B5EF4-FFF2-40B4-BE49-F238E27FC236}">
                <a16:creationId xmlns:a16="http://schemas.microsoft.com/office/drawing/2014/main" id="{591A5534-B563-4E03-B741-BF03399E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16113"/>
            <a:ext cx="2952750" cy="20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1" name="Rectangle 7">
            <a:extLst>
              <a:ext uri="{FF2B5EF4-FFF2-40B4-BE49-F238E27FC236}">
                <a16:creationId xmlns:a16="http://schemas.microsoft.com/office/drawing/2014/main" id="{BDC119CA-B756-4C8A-A584-567D288A9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438775"/>
            <a:ext cx="84963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Gavrilina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McGovern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VL,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Workman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Crawford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Gogliotti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RG,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DiDonato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CJ,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Monani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UR, Morris GE,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Burghes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(2008)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Neuronal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SMN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expression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corrects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spinal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muscular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atrophy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severe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SMA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mice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while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muscle-specific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SMN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expression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phenotypic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effect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 Mol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17:1063–1075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Monani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UR,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Sendtner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Coovert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DD,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Parsons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DW,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Andreassi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TT,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Jablonka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Schrank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Rossoll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W, Prior TW, Morris GE,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Burghes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AH (2000) The human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centromeric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survival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motor neuron gene (SMN2)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rescues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embryonic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lethality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(–/–)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mice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results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mouse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spinal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muscular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atrophy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 Mol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9:333–339</a:t>
            </a:r>
          </a:p>
        </p:txBody>
      </p:sp>
      <p:sp>
        <p:nvSpPr>
          <p:cNvPr id="134152" name="Text Box 8">
            <a:extLst>
              <a:ext uri="{FF2B5EF4-FFF2-40B4-BE49-F238E27FC236}">
                <a16:creationId xmlns:a16="http://schemas.microsoft.com/office/drawing/2014/main" id="{DA5A48A6-106B-4DE2-B7AA-325BC5AF0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350" y="363855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SMA</a:t>
            </a:r>
          </a:p>
        </p:txBody>
      </p:sp>
      <p:sp>
        <p:nvSpPr>
          <p:cNvPr id="134153" name="Text Box 9">
            <a:extLst>
              <a:ext uri="{FF2B5EF4-FFF2-40B4-BE49-F238E27FC236}">
                <a16:creationId xmlns:a16="http://schemas.microsoft.com/office/drawing/2014/main" id="{E518AEE4-D95A-43CC-AB88-46F20F05F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36449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wt</a:t>
            </a:r>
          </a:p>
        </p:txBody>
      </p:sp>
      <p:sp>
        <p:nvSpPr>
          <p:cNvPr id="134154" name="Text Box 10">
            <a:extLst>
              <a:ext uri="{FF2B5EF4-FFF2-40B4-BE49-F238E27FC236}">
                <a16:creationId xmlns:a16="http://schemas.microsoft.com/office/drawing/2014/main" id="{C81F13F4-E32D-4ED4-A5E0-934646DAA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1990725"/>
            <a:ext cx="23764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Only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humans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are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having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hr-HR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SMN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genes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other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species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are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having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one,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its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mutation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is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embryonically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lethal</a:t>
            </a:r>
            <a:endParaRPr kumimoji="0" lang="hr-H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155" name="Text Box 11">
            <a:extLst>
              <a:ext uri="{FF2B5EF4-FFF2-40B4-BE49-F238E27FC236}">
                <a16:creationId xmlns:a16="http://schemas.microsoft.com/office/drawing/2014/main" id="{98DAF08A-22C8-4D99-B730-2045551E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76475"/>
            <a:ext cx="20875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than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copies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SMN2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gene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rescue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SMA 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7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mouse</a:t>
            </a:r>
            <a:endParaRPr kumimoji="0" lang="hr-H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868B7-E23F-403E-8F5F-DFFCFE9197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1" y="451102"/>
            <a:ext cx="7787638" cy="301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62E5D7-CFD3-4B2E-B0A6-8B62F9AD52A4}"/>
              </a:ext>
            </a:extLst>
          </p:cNvPr>
          <p:cNvSpPr txBox="1"/>
          <p:nvPr/>
        </p:nvSpPr>
        <p:spPr>
          <a:xfrm>
            <a:off x="1331640" y="4462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chemeClr val="bg2"/>
                </a:solidFill>
              </a:rPr>
              <a:t>repressor</a:t>
            </a:r>
            <a:r>
              <a:rPr lang="hr-HR" dirty="0">
                <a:solidFill>
                  <a:schemeClr val="bg2"/>
                </a:solidFill>
              </a:rPr>
              <a:t> </a:t>
            </a:r>
            <a:r>
              <a:rPr lang="hr-HR" dirty="0" err="1">
                <a:solidFill>
                  <a:schemeClr val="bg2"/>
                </a:solidFill>
              </a:rPr>
              <a:t>of</a:t>
            </a:r>
            <a:r>
              <a:rPr lang="hr-HR" dirty="0">
                <a:solidFill>
                  <a:schemeClr val="bg2"/>
                </a:solidFill>
              </a:rPr>
              <a:t> </a:t>
            </a:r>
            <a:r>
              <a:rPr lang="hr-HR" dirty="0" err="1">
                <a:solidFill>
                  <a:schemeClr val="bg2"/>
                </a:solidFill>
              </a:rPr>
              <a:t>exon</a:t>
            </a:r>
            <a:r>
              <a:rPr lang="hr-HR" dirty="0">
                <a:solidFill>
                  <a:schemeClr val="bg2"/>
                </a:solidFill>
              </a:rPr>
              <a:t> 7 </a:t>
            </a:r>
            <a:r>
              <a:rPr lang="hr-HR" dirty="0" err="1">
                <a:solidFill>
                  <a:schemeClr val="bg2"/>
                </a:solidFill>
              </a:rPr>
              <a:t>in</a:t>
            </a:r>
            <a:r>
              <a:rPr lang="hr-HR" dirty="0">
                <a:solidFill>
                  <a:schemeClr val="bg2"/>
                </a:solidFill>
              </a:rPr>
              <a:t> </a:t>
            </a:r>
            <a:r>
              <a:rPr lang="hr-HR" i="1" dirty="0">
                <a:solidFill>
                  <a:schemeClr val="bg2"/>
                </a:solidFill>
              </a:rPr>
              <a:t>SMN2 </a:t>
            </a:r>
            <a:r>
              <a:rPr lang="hr-HR" dirty="0">
                <a:solidFill>
                  <a:schemeClr val="bg2"/>
                </a:solidFill>
              </a:rPr>
              <a:t>is ISS-N1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4DFD47-CBDD-418B-9268-D720B0216DFE}"/>
              </a:ext>
            </a:extLst>
          </p:cNvPr>
          <p:cNvSpPr txBox="1"/>
          <p:nvPr/>
        </p:nvSpPr>
        <p:spPr>
          <a:xfrm>
            <a:off x="0" y="36450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2"/>
                </a:solidFill>
              </a:rPr>
              <a:t>IONIS’ ASO: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2CB77-71AC-4814-BB72-2A23CCA29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49" y="3506125"/>
            <a:ext cx="4993234" cy="1661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4BA021-ACC0-4B4E-A255-14B0C5AA9D71}"/>
              </a:ext>
            </a:extLst>
          </p:cNvPr>
          <p:cNvSpPr txBox="1"/>
          <p:nvPr/>
        </p:nvSpPr>
        <p:spPr>
          <a:xfrm>
            <a:off x="3875879" y="5168096"/>
            <a:ext cx="449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2'-O-(2-methoxyethyl)](3'-5')(P-</a:t>
            </a:r>
            <a:r>
              <a:rPr lang="en-US" sz="1400" b="1" dirty="0" err="1">
                <a:solidFill>
                  <a:schemeClr val="bg2"/>
                </a:solidFill>
              </a:rPr>
              <a:t>thio</a:t>
            </a:r>
            <a:r>
              <a:rPr lang="en-US" sz="1400" b="1" dirty="0">
                <a:solidFill>
                  <a:schemeClr val="bg2"/>
                </a:solidFill>
              </a:rPr>
              <a:t>)(</a:t>
            </a:r>
            <a:r>
              <a:rPr lang="en-US" sz="1400" b="1" dirty="0" err="1">
                <a:solidFill>
                  <a:schemeClr val="bg2"/>
                </a:solidFill>
              </a:rPr>
              <a:t>mU</a:t>
            </a:r>
            <a:r>
              <a:rPr lang="en-US" sz="1400" b="1" dirty="0">
                <a:solidFill>
                  <a:schemeClr val="bg2"/>
                </a:solidFill>
              </a:rPr>
              <a:t>-</a:t>
            </a:r>
            <a:r>
              <a:rPr lang="en-US" sz="1400" b="1" dirty="0" err="1">
                <a:solidFill>
                  <a:schemeClr val="bg2"/>
                </a:solidFill>
              </a:rPr>
              <a:t>mC</a:t>
            </a:r>
            <a:r>
              <a:rPr lang="en-US" sz="1400" b="1" dirty="0">
                <a:solidFill>
                  <a:schemeClr val="bg2"/>
                </a:solidFill>
              </a:rPr>
              <a:t>-A-</a:t>
            </a:r>
            <a:r>
              <a:rPr lang="en-US" sz="1400" b="1" dirty="0" err="1">
                <a:solidFill>
                  <a:schemeClr val="bg2"/>
                </a:solidFill>
              </a:rPr>
              <a:t>mC</a:t>
            </a:r>
            <a:r>
              <a:rPr lang="en-US" sz="1400" b="1" dirty="0">
                <a:solidFill>
                  <a:schemeClr val="bg2"/>
                </a:solidFill>
              </a:rPr>
              <a:t>-</a:t>
            </a:r>
            <a:r>
              <a:rPr lang="en-US" sz="1400" b="1" dirty="0" err="1">
                <a:solidFill>
                  <a:schemeClr val="bg2"/>
                </a:solidFill>
              </a:rPr>
              <a:t>mU</a:t>
            </a:r>
            <a:r>
              <a:rPr lang="en-US" sz="1400" b="1" dirty="0">
                <a:solidFill>
                  <a:schemeClr val="bg2"/>
                </a:solidFill>
              </a:rPr>
              <a:t>-</a:t>
            </a:r>
            <a:r>
              <a:rPr lang="en-US" sz="1400" b="1" dirty="0" err="1">
                <a:solidFill>
                  <a:schemeClr val="bg2"/>
                </a:solidFill>
              </a:rPr>
              <a:t>mU</a:t>
            </a:r>
            <a:r>
              <a:rPr lang="en-US" sz="1400" b="1" dirty="0">
                <a:solidFill>
                  <a:schemeClr val="bg2"/>
                </a:solidFill>
              </a:rPr>
              <a:t>-</a:t>
            </a:r>
            <a:r>
              <a:rPr lang="en-US" sz="1400" b="1" dirty="0" err="1">
                <a:solidFill>
                  <a:schemeClr val="bg2"/>
                </a:solidFill>
              </a:rPr>
              <a:t>mU</a:t>
            </a:r>
            <a:r>
              <a:rPr lang="en-US" sz="1400" b="1" dirty="0">
                <a:solidFill>
                  <a:schemeClr val="bg2"/>
                </a:solidFill>
              </a:rPr>
              <a:t>-</a:t>
            </a:r>
            <a:r>
              <a:rPr lang="en-US" sz="1400" b="1" dirty="0" err="1">
                <a:solidFill>
                  <a:schemeClr val="bg2"/>
                </a:solidFill>
              </a:rPr>
              <a:t>mC</a:t>
            </a:r>
            <a:r>
              <a:rPr lang="en-US" sz="1400" b="1" dirty="0">
                <a:solidFill>
                  <a:schemeClr val="bg2"/>
                </a:solidFill>
              </a:rPr>
              <a:t>-A-</a:t>
            </a:r>
            <a:r>
              <a:rPr lang="en-US" sz="1400" b="1" dirty="0" err="1">
                <a:solidFill>
                  <a:schemeClr val="bg2"/>
                </a:solidFill>
              </a:rPr>
              <a:t>mU</a:t>
            </a:r>
            <a:r>
              <a:rPr lang="en-US" sz="1400" b="1" dirty="0">
                <a:solidFill>
                  <a:schemeClr val="bg2"/>
                </a:solidFill>
              </a:rPr>
              <a:t>-A-A-</a:t>
            </a:r>
            <a:r>
              <a:rPr lang="en-US" sz="1400" b="1" dirty="0" err="1">
                <a:solidFill>
                  <a:schemeClr val="bg2"/>
                </a:solidFill>
              </a:rPr>
              <a:t>mU</a:t>
            </a:r>
            <a:r>
              <a:rPr lang="en-US" sz="1400" b="1" dirty="0">
                <a:solidFill>
                  <a:schemeClr val="bg2"/>
                </a:solidFill>
              </a:rPr>
              <a:t>-G-</a:t>
            </a:r>
            <a:r>
              <a:rPr lang="en-US" sz="1400" b="1" dirty="0" err="1">
                <a:solidFill>
                  <a:schemeClr val="bg2"/>
                </a:solidFill>
              </a:rPr>
              <a:t>mC</a:t>
            </a:r>
            <a:r>
              <a:rPr lang="en-US" sz="1400" b="1" dirty="0">
                <a:solidFill>
                  <a:schemeClr val="bg2"/>
                </a:solidFill>
              </a:rPr>
              <a:t>-</a:t>
            </a:r>
            <a:r>
              <a:rPr lang="en-US" sz="1400" b="1" dirty="0" err="1">
                <a:solidFill>
                  <a:schemeClr val="bg2"/>
                </a:solidFill>
              </a:rPr>
              <a:t>mU</a:t>
            </a:r>
            <a:r>
              <a:rPr lang="en-US" sz="1400" b="1" dirty="0">
                <a:solidFill>
                  <a:schemeClr val="bg2"/>
                </a:solidFill>
              </a:rPr>
              <a:t>-G-G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559A1C-4B9A-473B-B739-3188C7D04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005064"/>
            <a:ext cx="2820945" cy="270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78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348"/>
            <a:ext cx="9144000" cy="7167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508518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 err="1"/>
              <a:t>Lorson</a:t>
            </a:r>
            <a:r>
              <a:rPr lang="hr-HR" sz="800" dirty="0"/>
              <a:t> </a:t>
            </a:r>
            <a:r>
              <a:rPr lang="hr-HR" sz="800" i="1" dirty="0"/>
              <a:t>et al</a:t>
            </a:r>
            <a:r>
              <a:rPr lang="hr-HR" sz="800" dirty="0"/>
              <a:t>., </a:t>
            </a:r>
            <a:r>
              <a:rPr lang="hr-HR" sz="800" i="1" dirty="0"/>
              <a:t>PNAS</a:t>
            </a:r>
            <a:r>
              <a:rPr lang="hr-HR" sz="800" dirty="0"/>
              <a:t>, 1999</a:t>
            </a:r>
            <a:endParaRPr lang="en-US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-84046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Kratka „povijest” </a:t>
            </a:r>
            <a:r>
              <a:rPr lang="hr-HR" sz="2000" b="1" dirty="0" err="1"/>
              <a:t>nusinersena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5784" y="6457890"/>
            <a:ext cx="313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err="1"/>
              <a:t>Ottesen</a:t>
            </a:r>
            <a:r>
              <a:rPr lang="hr-HR" sz="1000" dirty="0"/>
              <a:t> EW. ISS-N1 </a:t>
            </a:r>
            <a:r>
              <a:rPr lang="hr-HR" sz="1000" dirty="0" err="1"/>
              <a:t>makes</a:t>
            </a:r>
            <a:r>
              <a:rPr lang="hr-HR" sz="1000" dirty="0"/>
              <a:t> </a:t>
            </a:r>
            <a:r>
              <a:rPr lang="hr-HR" sz="1000" dirty="0" err="1"/>
              <a:t>the</a:t>
            </a:r>
            <a:r>
              <a:rPr lang="hr-HR" sz="1000" dirty="0"/>
              <a:t> </a:t>
            </a:r>
            <a:r>
              <a:rPr lang="hr-HR" sz="1000" dirty="0" err="1"/>
              <a:t>first</a:t>
            </a:r>
            <a:r>
              <a:rPr lang="hr-HR" sz="1000" dirty="0"/>
              <a:t> FDA-</a:t>
            </a:r>
            <a:r>
              <a:rPr lang="hr-HR" sz="1000" dirty="0" err="1"/>
              <a:t>approved</a:t>
            </a:r>
            <a:r>
              <a:rPr lang="hr-HR" sz="1000" dirty="0"/>
              <a:t> drug for </a:t>
            </a:r>
            <a:r>
              <a:rPr lang="hr-HR" sz="1000" dirty="0" err="1"/>
              <a:t>spinal</a:t>
            </a:r>
            <a:r>
              <a:rPr lang="hr-HR" sz="1000" dirty="0"/>
              <a:t> </a:t>
            </a:r>
            <a:r>
              <a:rPr lang="hr-HR" sz="1000" dirty="0" err="1"/>
              <a:t>muscular</a:t>
            </a:r>
            <a:r>
              <a:rPr lang="hr-HR" sz="1000" dirty="0"/>
              <a:t> </a:t>
            </a:r>
            <a:r>
              <a:rPr lang="hr-HR" sz="1000" dirty="0" err="1"/>
              <a:t>atrophy</a:t>
            </a:r>
            <a:r>
              <a:rPr lang="hr-HR" sz="1000" dirty="0"/>
              <a:t>. </a:t>
            </a:r>
            <a:r>
              <a:rPr lang="hr-HR" sz="1000" i="1" dirty="0" err="1"/>
              <a:t>Transl</a:t>
            </a:r>
            <a:r>
              <a:rPr lang="hr-HR" sz="1000" i="1" dirty="0"/>
              <a:t> </a:t>
            </a:r>
            <a:r>
              <a:rPr lang="hr-HR" sz="1000" i="1" dirty="0" err="1"/>
              <a:t>Neurosci</a:t>
            </a:r>
            <a:r>
              <a:rPr lang="hr-HR" sz="1000" dirty="0"/>
              <a:t> 2017; 8: </a:t>
            </a:r>
            <a:r>
              <a:rPr lang="hr-HR" sz="1000" dirty="0" err="1"/>
              <a:t>1</a:t>
            </a:r>
            <a:r>
              <a:rPr lang="hr-HR" sz="1000" dirty="0"/>
              <a:t>-6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6444208" y="1340768"/>
            <a:ext cx="278341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b="1" dirty="0"/>
              <a:t>u </a:t>
            </a:r>
            <a:r>
              <a:rPr lang="hr-HR" sz="900" b="1" dirty="0" err="1"/>
              <a:t>intronu</a:t>
            </a:r>
            <a:r>
              <a:rPr lang="hr-HR" sz="900" b="1" dirty="0"/>
              <a:t> 7 </a:t>
            </a:r>
            <a:r>
              <a:rPr lang="hr-HR" sz="900" b="1" i="1" dirty="0"/>
              <a:t>SMN2</a:t>
            </a:r>
            <a:r>
              <a:rPr lang="hr-HR" sz="900" b="1" dirty="0"/>
              <a:t> gena kombinacijskim odabirom </a:t>
            </a:r>
            <a:r>
              <a:rPr lang="hr-HR" sz="900" b="1" i="1" dirty="0" err="1"/>
              <a:t>in</a:t>
            </a:r>
            <a:r>
              <a:rPr lang="hr-HR" sz="900" b="1" i="1" dirty="0"/>
              <a:t> vivo</a:t>
            </a:r>
            <a:r>
              <a:rPr lang="hr-HR" sz="900" b="1" dirty="0"/>
              <a:t> 2004. godine otkriven inhibicijski slijed CCAGCAUUAUGAAAG (</a:t>
            </a:r>
            <a:r>
              <a:rPr lang="hr-HR" sz="900" b="1" i="1" dirty="0" err="1">
                <a:highlight>
                  <a:srgbClr val="FFFF00"/>
                </a:highlight>
              </a:rPr>
              <a:t>intronic</a:t>
            </a:r>
            <a:r>
              <a:rPr lang="hr-HR" sz="900" b="1" i="1" dirty="0">
                <a:highlight>
                  <a:srgbClr val="FFFF00"/>
                </a:highlight>
              </a:rPr>
              <a:t> </a:t>
            </a:r>
            <a:r>
              <a:rPr lang="hr-HR" sz="900" b="1" i="1" dirty="0" err="1">
                <a:highlight>
                  <a:srgbClr val="FFFF00"/>
                </a:highlight>
              </a:rPr>
              <a:t>splicing</a:t>
            </a:r>
            <a:r>
              <a:rPr lang="hr-HR" sz="900" b="1" i="1" dirty="0">
                <a:highlight>
                  <a:srgbClr val="FFFF00"/>
                </a:highlight>
              </a:rPr>
              <a:t> </a:t>
            </a:r>
            <a:r>
              <a:rPr lang="hr-HR" sz="900" b="1" i="1" dirty="0" err="1">
                <a:highlight>
                  <a:srgbClr val="FFFF00"/>
                </a:highlight>
              </a:rPr>
              <a:t>silencer</a:t>
            </a:r>
            <a:r>
              <a:rPr lang="hr-HR" sz="900" b="1" dirty="0">
                <a:highlight>
                  <a:srgbClr val="FFFF00"/>
                </a:highlight>
              </a:rPr>
              <a:t> N1, ISS-N1</a:t>
            </a:r>
            <a:r>
              <a:rPr lang="hr-HR" sz="900" b="1" dirty="0"/>
              <a:t>) </a:t>
            </a:r>
            <a:r>
              <a:rPr lang="hr-HR" sz="900" b="1" u="sng" dirty="0"/>
              <a:t>koji sprječava uključivanje </a:t>
            </a:r>
            <a:r>
              <a:rPr lang="hr-HR" sz="900" b="1" u="sng" dirty="0" err="1"/>
              <a:t>eksona</a:t>
            </a:r>
            <a:r>
              <a:rPr lang="hr-HR" sz="900" b="1" u="sng" dirty="0"/>
              <a:t> 7 u </a:t>
            </a:r>
            <a:r>
              <a:rPr lang="hr-HR" sz="900" b="1" i="1" u="sng" dirty="0"/>
              <a:t>SMN2</a:t>
            </a:r>
            <a:r>
              <a:rPr lang="hr-HR" sz="900" b="1" u="sng" dirty="0"/>
              <a:t> </a:t>
            </a:r>
            <a:r>
              <a:rPr lang="hr-HR" sz="900" b="1" u="sng" dirty="0" err="1"/>
              <a:t>mRNA</a:t>
            </a:r>
            <a:r>
              <a:rPr lang="hr-HR" sz="900" b="1" dirty="0"/>
              <a:t>. </a:t>
            </a:r>
            <a:r>
              <a:rPr lang="hr-HR" sz="900" b="1" dirty="0" err="1"/>
              <a:t>Protusmisleni</a:t>
            </a:r>
            <a:r>
              <a:rPr lang="hr-HR" sz="900" b="1" dirty="0"/>
              <a:t> </a:t>
            </a:r>
            <a:r>
              <a:rPr lang="hr-HR" sz="900" b="1" dirty="0" err="1"/>
              <a:t>oligonukleotid</a:t>
            </a:r>
            <a:r>
              <a:rPr lang="hr-HR" sz="900" b="1" dirty="0"/>
              <a:t> koji se veže na navedeni slijed ispravlja deficit izrezivanja tj. uključivanja </a:t>
            </a:r>
            <a:r>
              <a:rPr lang="hr-HR" sz="900" b="1" dirty="0" err="1"/>
              <a:t>eksona</a:t>
            </a:r>
            <a:r>
              <a:rPr lang="hr-HR" sz="900" b="1" dirty="0"/>
              <a:t> 7 u </a:t>
            </a:r>
            <a:r>
              <a:rPr lang="hr-HR" sz="900" b="1" i="1" dirty="0"/>
              <a:t>SMN2</a:t>
            </a:r>
            <a:r>
              <a:rPr lang="hr-HR" sz="900" b="1" dirty="0"/>
              <a:t> </a:t>
            </a:r>
            <a:r>
              <a:rPr lang="hr-HR" sz="900" b="1" dirty="0" err="1"/>
              <a:t>mRNA</a:t>
            </a:r>
            <a:r>
              <a:rPr lang="hr-HR" sz="900" b="1" dirty="0"/>
              <a:t>, što je višestruko potvrđeno (IONIS kupio prava 2010) te kulminiralo odobravanjem </a:t>
            </a:r>
            <a:r>
              <a:rPr lang="hr-HR" sz="900" b="1" dirty="0" err="1"/>
              <a:t>nusinersena</a:t>
            </a:r>
            <a:r>
              <a:rPr lang="hr-HR" sz="900" b="1" dirty="0"/>
              <a:t> (</a:t>
            </a:r>
            <a:r>
              <a:rPr lang="hr-HR" sz="900" b="1" dirty="0" err="1"/>
              <a:t>Spinraza</a:t>
            </a:r>
            <a:r>
              <a:rPr lang="hr-HR" sz="900" b="1" baseline="30000" dirty="0" err="1"/>
              <a:t>TM</a:t>
            </a:r>
            <a:r>
              <a:rPr lang="hr-HR" sz="900" b="1" dirty="0"/>
              <a:t>, </a:t>
            </a:r>
            <a:r>
              <a:rPr lang="hr-HR" sz="900" b="1" dirty="0" err="1"/>
              <a:t>Ionis</a:t>
            </a:r>
            <a:r>
              <a:rPr lang="hr-HR" sz="900" b="1" dirty="0"/>
              <a:t> </a:t>
            </a:r>
            <a:r>
              <a:rPr lang="hr-HR" sz="900" b="1" dirty="0" err="1"/>
              <a:t>Pharmaceuticals</a:t>
            </a:r>
            <a:r>
              <a:rPr lang="hr-HR" sz="900" b="1" dirty="0"/>
              <a:t> / </a:t>
            </a:r>
            <a:r>
              <a:rPr lang="hr-HR" sz="900" b="1" dirty="0" err="1"/>
              <a:t>Biogen</a:t>
            </a:r>
            <a:r>
              <a:rPr lang="hr-HR" sz="900" b="1" dirty="0"/>
              <a:t> Inc.) za liječenje svih tipova SMA (</a:t>
            </a:r>
            <a:r>
              <a:rPr lang="hr-HR" sz="900" b="1" i="1" dirty="0"/>
              <a:t>US FDA</a:t>
            </a:r>
            <a:r>
              <a:rPr lang="hr-HR" sz="900" b="1" dirty="0"/>
              <a:t> 23.12.2016).</a:t>
            </a:r>
            <a:endParaRPr lang="en-US" sz="9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61704" y="4972195"/>
            <a:ext cx="144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b="1" dirty="0"/>
              <a:t>NCT02386553 oboljeloj djeci se </a:t>
            </a:r>
            <a:r>
              <a:rPr lang="hr-HR" sz="900" b="1" dirty="0" err="1"/>
              <a:t>nusinersen</a:t>
            </a:r>
            <a:r>
              <a:rPr lang="hr-HR" sz="900" b="1" dirty="0"/>
              <a:t> ubrizgava lumbalnom punkcijom u likvor već u </a:t>
            </a:r>
            <a:r>
              <a:rPr lang="hr-HR" sz="900" b="1" dirty="0" err="1"/>
              <a:t>prodromalnom</a:t>
            </a:r>
            <a:r>
              <a:rPr lang="hr-HR" sz="900" b="1" dirty="0"/>
              <a:t> stadiju bolesti</a:t>
            </a:r>
            <a:endParaRPr lang="en-US" sz="9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D8986-C4EC-404F-9E38-CDBDE5BECEED}"/>
              </a:ext>
            </a:extLst>
          </p:cNvPr>
          <p:cNvSpPr txBox="1"/>
          <p:nvPr/>
        </p:nvSpPr>
        <p:spPr>
          <a:xfrm>
            <a:off x="143508" y="2911199"/>
            <a:ext cx="2808312" cy="86177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r-HR" sz="1000" b="1" dirty="0">
              <a:solidFill>
                <a:srgbClr val="020306"/>
              </a:solidFill>
            </a:endParaRPr>
          </a:p>
          <a:p>
            <a:r>
              <a:rPr lang="hr-HR" sz="1000" b="1" dirty="0">
                <a:solidFill>
                  <a:srgbClr val="020306"/>
                </a:solidFill>
              </a:rPr>
              <a:t>2008. SMA proglašena jednim od 50 zdravstvenih prioriteta u </a:t>
            </a:r>
            <a:r>
              <a:rPr lang="hr-HR" sz="1000" b="1" dirty="0" err="1">
                <a:solidFill>
                  <a:srgbClr val="020306"/>
                </a:solidFill>
              </a:rPr>
              <a:t>SAD.u</a:t>
            </a:r>
            <a:r>
              <a:rPr lang="hr-HR" sz="1000" b="1" dirty="0">
                <a:solidFill>
                  <a:srgbClr val="020306"/>
                </a:solidFill>
              </a:rPr>
              <a:t>; nakon toga još 8 godina napora do odobrenja </a:t>
            </a:r>
            <a:r>
              <a:rPr lang="hr-HR" sz="1000" b="1" dirty="0" err="1">
                <a:solidFill>
                  <a:srgbClr val="020306"/>
                </a:solidFill>
              </a:rPr>
              <a:t>nusinersena</a:t>
            </a:r>
            <a:r>
              <a:rPr lang="hr-HR" sz="1000" b="1" dirty="0">
                <a:solidFill>
                  <a:srgbClr val="020306"/>
                </a:solidFill>
              </a:rPr>
              <a:t> 2016.</a:t>
            </a:r>
          </a:p>
          <a:p>
            <a:endParaRPr lang="en-US" sz="10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32F5B6-8F7D-4101-8C74-437C0A5F53F3}"/>
              </a:ext>
            </a:extLst>
          </p:cNvPr>
          <p:cNvCxnSpPr>
            <a:cxnSpLocks/>
          </p:cNvCxnSpPr>
          <p:nvPr/>
        </p:nvCxnSpPr>
        <p:spPr>
          <a:xfrm>
            <a:off x="2951820" y="3078290"/>
            <a:ext cx="20775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1F1D93-146D-40B1-A972-45BD2364D8DB}"/>
              </a:ext>
            </a:extLst>
          </p:cNvPr>
          <p:cNvCxnSpPr>
            <a:cxnSpLocks/>
          </p:cNvCxnSpPr>
          <p:nvPr/>
        </p:nvCxnSpPr>
        <p:spPr>
          <a:xfrm flipV="1">
            <a:off x="5029406" y="3068960"/>
            <a:ext cx="0" cy="165618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811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Jutarnji list, 29. srpnja 2017.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018"/>
            <a:ext cx="9144000" cy="3913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00832" y="3356992"/>
            <a:ext cx="2016224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8E434-0B0C-4BC3-AA71-5A708E5B41FA}"/>
              </a:ext>
            </a:extLst>
          </p:cNvPr>
          <p:cNvSpPr txBox="1"/>
          <p:nvPr/>
        </p:nvSpPr>
        <p:spPr>
          <a:xfrm>
            <a:off x="2987824" y="612169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empatijski kapacitet društva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019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B39069-A4B1-4A27-9554-E0C974A7D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85" y="3356992"/>
            <a:ext cx="4701118" cy="338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C233C-A332-4ED6-A80B-FA6BA383E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16632"/>
            <a:ext cx="736730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57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989721-326D-4FB1-B52B-D654CDD72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5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86598-58A4-438B-8DC9-2E2DA14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1" y="-47835"/>
            <a:ext cx="7165757" cy="6919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138C7-3F60-4CA4-88BD-C9C18748332A}"/>
              </a:ext>
            </a:extLst>
          </p:cNvPr>
          <p:cNvSpPr txBox="1"/>
          <p:nvPr/>
        </p:nvSpPr>
        <p:spPr>
          <a:xfrm>
            <a:off x="108720" y="4725144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chemeClr val="bg2"/>
                </a:solidFill>
              </a:rPr>
              <a:t>Bennett</a:t>
            </a:r>
            <a:r>
              <a:rPr lang="hr-HR" dirty="0">
                <a:solidFill>
                  <a:schemeClr val="bg2"/>
                </a:solidFill>
              </a:rPr>
              <a:t> CF </a:t>
            </a:r>
            <a:r>
              <a:rPr lang="hr-HR" dirty="0" err="1">
                <a:solidFill>
                  <a:schemeClr val="bg2"/>
                </a:solidFill>
              </a:rPr>
              <a:t>et</a:t>
            </a:r>
            <a:r>
              <a:rPr lang="hr-HR" dirty="0">
                <a:solidFill>
                  <a:schemeClr val="bg2"/>
                </a:solidFill>
              </a:rPr>
              <a:t> </a:t>
            </a:r>
            <a:r>
              <a:rPr lang="hr-HR" dirty="0" err="1">
                <a:solidFill>
                  <a:schemeClr val="bg2"/>
                </a:solidFill>
              </a:rPr>
              <a:t>al</a:t>
            </a:r>
            <a:r>
              <a:rPr lang="hr-HR" dirty="0">
                <a:solidFill>
                  <a:schemeClr val="bg2"/>
                </a:solidFill>
              </a:rPr>
              <a:t>.</a:t>
            </a:r>
          </a:p>
          <a:p>
            <a:r>
              <a:rPr lang="hr-HR" i="1" dirty="0" err="1">
                <a:solidFill>
                  <a:schemeClr val="bg2"/>
                </a:solidFill>
              </a:rPr>
              <a:t>Annu</a:t>
            </a:r>
            <a:r>
              <a:rPr lang="hr-HR" i="1" dirty="0">
                <a:solidFill>
                  <a:schemeClr val="bg2"/>
                </a:solidFill>
              </a:rPr>
              <a:t>. </a:t>
            </a:r>
            <a:r>
              <a:rPr lang="hr-HR" i="1" dirty="0" err="1">
                <a:solidFill>
                  <a:schemeClr val="bg2"/>
                </a:solidFill>
              </a:rPr>
              <a:t>Rev</a:t>
            </a:r>
            <a:r>
              <a:rPr lang="hr-HR" i="1" dirty="0">
                <a:solidFill>
                  <a:schemeClr val="bg2"/>
                </a:solidFill>
              </a:rPr>
              <a:t>. </a:t>
            </a:r>
            <a:r>
              <a:rPr lang="hr-HR" i="1" dirty="0" err="1">
                <a:solidFill>
                  <a:schemeClr val="bg2"/>
                </a:solidFill>
              </a:rPr>
              <a:t>Neurosci</a:t>
            </a:r>
            <a:r>
              <a:rPr lang="hr-HR" dirty="0">
                <a:solidFill>
                  <a:schemeClr val="bg2"/>
                </a:solidFill>
              </a:rPr>
              <a:t>. 2019; 42: 385-406.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1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Nasljedne spinalne mišićne atrofije (SMA)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9846"/>
            <a:ext cx="6301934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2000" dirty="0"/>
              <a:t>heterogena skupina bolesti koje uzrokuju degeneraciju donjih </a:t>
            </a:r>
            <a:r>
              <a:rPr lang="hr-HR" sz="2000" dirty="0" err="1"/>
              <a:t>motoneurona</a:t>
            </a:r>
            <a:r>
              <a:rPr lang="hr-HR" sz="2000" dirty="0"/>
              <a:t> (LMN)</a:t>
            </a:r>
          </a:p>
          <a:p>
            <a:pPr>
              <a:buFontTx/>
              <a:buChar char="-"/>
            </a:pPr>
            <a:r>
              <a:rPr lang="hr-HR" sz="2000" dirty="0"/>
              <a:t>u djece najčešće zahvaćaju </a:t>
            </a:r>
            <a:r>
              <a:rPr lang="hr-HR" sz="2000" dirty="0" err="1">
                <a:solidFill>
                  <a:srgbClr val="FF0000"/>
                </a:solidFill>
              </a:rPr>
              <a:t>proksimalne</a:t>
            </a:r>
            <a:r>
              <a:rPr lang="hr-HR" sz="2000" dirty="0"/>
              <a:t> skupine mišića ruku i nogu te </a:t>
            </a:r>
            <a:r>
              <a:rPr lang="hr-HR" sz="2000" dirty="0" err="1">
                <a:solidFill>
                  <a:srgbClr val="FF0000"/>
                </a:solidFill>
              </a:rPr>
              <a:t>interkostalne</a:t>
            </a:r>
            <a:r>
              <a:rPr lang="hr-HR" sz="2000" dirty="0"/>
              <a:t> mišiće</a:t>
            </a:r>
          </a:p>
          <a:p>
            <a:pPr>
              <a:buFontTx/>
              <a:buChar char="-"/>
            </a:pPr>
            <a:r>
              <a:rPr lang="hr-HR" sz="2000" dirty="0"/>
              <a:t>incidencija  4-10/100.000</a:t>
            </a:r>
          </a:p>
          <a:p>
            <a:pPr>
              <a:buFontTx/>
              <a:buChar char="-"/>
            </a:pPr>
            <a:r>
              <a:rPr lang="hr-HR" sz="2000" dirty="0"/>
              <a:t>najčešći oblik (5q) se nasljeđuje AR-</a:t>
            </a:r>
            <a:r>
              <a:rPr lang="hr-HR" sz="2000" dirty="0" err="1"/>
              <a:t>vno</a:t>
            </a:r>
            <a:endParaRPr lang="hr-HR" sz="2000" dirty="0"/>
          </a:p>
          <a:p>
            <a:pPr>
              <a:buFontTx/>
              <a:buChar char="-"/>
            </a:pPr>
            <a:r>
              <a:rPr lang="hr-HR" sz="2000" dirty="0"/>
              <a:t>nastaju kao posljedica </a:t>
            </a:r>
            <a:r>
              <a:rPr lang="hr-HR" sz="2000" dirty="0" err="1"/>
              <a:t>inaktivirajućih</a:t>
            </a:r>
            <a:r>
              <a:rPr lang="hr-HR" sz="2000" dirty="0"/>
              <a:t> mutacija </a:t>
            </a:r>
            <a:r>
              <a:rPr lang="hr-HR" sz="2000" b="1" i="1" dirty="0">
                <a:solidFill>
                  <a:srgbClr val="FF0000"/>
                </a:solidFill>
              </a:rPr>
              <a:t>SMN1</a:t>
            </a:r>
            <a:r>
              <a:rPr lang="hr-HR" sz="2000" i="1" dirty="0">
                <a:solidFill>
                  <a:srgbClr val="FF0000"/>
                </a:solidFill>
              </a:rPr>
              <a:t> (</a:t>
            </a:r>
            <a:r>
              <a:rPr lang="hr-HR" sz="2000" i="1" u="sng" dirty="0" err="1">
                <a:solidFill>
                  <a:srgbClr val="FF0000"/>
                </a:solidFill>
              </a:rPr>
              <a:t>s</a:t>
            </a:r>
            <a:r>
              <a:rPr lang="hr-HR" sz="2000" i="1" dirty="0" err="1">
                <a:solidFill>
                  <a:srgbClr val="FF0000"/>
                </a:solidFill>
              </a:rPr>
              <a:t>urvival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u="sng" dirty="0" err="1">
                <a:solidFill>
                  <a:srgbClr val="FF0000"/>
                </a:solidFill>
              </a:rPr>
              <a:t>m</a:t>
            </a:r>
            <a:r>
              <a:rPr lang="hr-HR" sz="2000" i="1" dirty="0" err="1">
                <a:solidFill>
                  <a:srgbClr val="FF0000"/>
                </a:solidFill>
              </a:rPr>
              <a:t>otoneuron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u="sng" dirty="0">
                <a:solidFill>
                  <a:srgbClr val="FF0000"/>
                </a:solidFill>
              </a:rPr>
              <a:t>g</a:t>
            </a:r>
            <a:r>
              <a:rPr lang="hr-HR" sz="2000" i="1" dirty="0">
                <a:solidFill>
                  <a:srgbClr val="FF0000"/>
                </a:solidFill>
              </a:rPr>
              <a:t>ene)</a:t>
            </a:r>
            <a:r>
              <a:rPr lang="hr-HR" sz="2000" dirty="0"/>
              <a:t> gena na dugom kraku kromosoma 5 (najčešće zbog </a:t>
            </a:r>
            <a:r>
              <a:rPr lang="hr-HR" sz="2000" dirty="0" err="1"/>
              <a:t>delecije</a:t>
            </a:r>
            <a:r>
              <a:rPr lang="hr-HR" sz="2000" dirty="0"/>
              <a:t> </a:t>
            </a:r>
            <a:r>
              <a:rPr lang="hr-HR" sz="2000" dirty="0" err="1"/>
              <a:t>egzona</a:t>
            </a:r>
            <a:r>
              <a:rPr lang="hr-HR" sz="2000" dirty="0"/>
              <a:t> 7, rjeđe točkaste mutacije)</a:t>
            </a:r>
          </a:p>
          <a:p>
            <a:pPr>
              <a:buFontTx/>
              <a:buChar char="-"/>
            </a:pPr>
            <a:r>
              <a:rPr lang="hr-HR" sz="2000" dirty="0"/>
              <a:t>spektar različitih kliničkih težina bolesti nastaje kao posljedica različitog broja </a:t>
            </a:r>
            <a:r>
              <a:rPr lang="hr-HR" sz="2000" dirty="0" err="1"/>
              <a:t>paralognih</a:t>
            </a:r>
            <a:r>
              <a:rPr lang="hr-HR" sz="2000" dirty="0"/>
              <a:t>/pseudo </a:t>
            </a:r>
            <a:r>
              <a:rPr lang="hr-HR" sz="2000" b="1" i="1" dirty="0"/>
              <a:t>SMN2</a:t>
            </a:r>
            <a:r>
              <a:rPr lang="hr-HR" sz="2000" dirty="0"/>
              <a:t> gena</a:t>
            </a:r>
            <a:endParaRPr lang="hr-HR" sz="2000" i="1" dirty="0"/>
          </a:p>
        </p:txBody>
      </p:sp>
      <p:pic>
        <p:nvPicPr>
          <p:cNvPr id="7" name="Picture 6" descr="image raspodjela S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1357298"/>
            <a:ext cx="2279904" cy="510844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852D0FB-68BB-4581-BAB8-51BE9B873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9" y="-27384"/>
            <a:ext cx="914515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0959C6-C885-4BA0-B20C-42F7BB078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7787"/>
            <a:ext cx="2088232" cy="272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5C13D-A65E-40B9-9606-F5C6468C4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24744"/>
            <a:ext cx="4497710" cy="1485126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2DDE2559-FD00-4D7D-B5AC-AAF7B5C252E6}"/>
              </a:ext>
            </a:extLst>
          </p:cNvPr>
          <p:cNvSpPr/>
          <p:nvPr/>
        </p:nvSpPr>
        <p:spPr bwMode="auto">
          <a:xfrm>
            <a:off x="2411760" y="5877272"/>
            <a:ext cx="396044" cy="864096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BD59A0F2-62D5-46A6-BEAD-DCEFB4E25C56}"/>
              </a:ext>
            </a:extLst>
          </p:cNvPr>
          <p:cNvSpPr/>
          <p:nvPr/>
        </p:nvSpPr>
        <p:spPr bwMode="auto">
          <a:xfrm>
            <a:off x="7956376" y="5877272"/>
            <a:ext cx="396044" cy="864096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51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E42372-F12F-4729-8C93-C7C62174A1D8}"/>
              </a:ext>
            </a:extLst>
          </p:cNvPr>
          <p:cNvSpPr txBox="1"/>
          <p:nvPr/>
        </p:nvSpPr>
        <p:spPr>
          <a:xfrm>
            <a:off x="179512" y="0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2"/>
                </a:solidFill>
              </a:rPr>
              <a:t>ALS</a:t>
            </a:r>
            <a:r>
              <a:rPr lang="hr-HR" dirty="0">
                <a:solidFill>
                  <a:schemeClr val="bg2"/>
                </a:solidFill>
              </a:rPr>
              <a:t> 	- više od 20 gena uzrokuje ALS</a:t>
            </a:r>
          </a:p>
          <a:p>
            <a:r>
              <a:rPr lang="hr-HR" dirty="0">
                <a:solidFill>
                  <a:schemeClr val="bg2"/>
                </a:solidFill>
              </a:rPr>
              <a:t>	- 40% svih su mutacije </a:t>
            </a:r>
            <a:r>
              <a:rPr lang="hr-HR" i="1" dirty="0">
                <a:solidFill>
                  <a:schemeClr val="bg2"/>
                </a:solidFill>
              </a:rPr>
              <a:t>C9ORF72</a:t>
            </a:r>
            <a:r>
              <a:rPr lang="hr-HR" dirty="0">
                <a:solidFill>
                  <a:schemeClr val="bg2"/>
                </a:solidFill>
              </a:rPr>
              <a:t> i </a:t>
            </a:r>
            <a:r>
              <a:rPr lang="hr-HR" i="1" dirty="0">
                <a:solidFill>
                  <a:schemeClr val="bg2"/>
                </a:solidFill>
              </a:rPr>
              <a:t>SOD1</a:t>
            </a:r>
            <a:r>
              <a:rPr lang="hr-HR" dirty="0">
                <a:solidFill>
                  <a:schemeClr val="bg2"/>
                </a:solidFill>
              </a:rPr>
              <a:t> (</a:t>
            </a:r>
            <a:r>
              <a:rPr lang="hr-HR" dirty="0">
                <a:solidFill>
                  <a:schemeClr val="bg2"/>
                </a:solidFill>
                <a:sym typeface="Symbol" panose="05050102010706020507" pitchFamily="18" charset="2"/>
              </a:rPr>
              <a:t>100 </a:t>
            </a:r>
            <a:r>
              <a:rPr lang="hr-HR" dirty="0">
                <a:solidFill>
                  <a:schemeClr val="bg2"/>
                </a:solidFill>
              </a:rPr>
              <a:t>mutacija </a:t>
            </a:r>
            <a:r>
              <a:rPr lang="hr-HR" i="1" dirty="0">
                <a:solidFill>
                  <a:schemeClr val="bg2"/>
                </a:solidFill>
              </a:rPr>
              <a:t>SOD1</a:t>
            </a:r>
            <a:r>
              <a:rPr lang="hr-HR" dirty="0">
                <a:solidFill>
                  <a:schemeClr val="bg2"/>
                </a:solidFill>
              </a:rPr>
              <a:t> gena):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2"/>
                </a:solidFill>
              </a:rPr>
              <a:t>Redukcija ekspresija </a:t>
            </a:r>
            <a:r>
              <a:rPr lang="hr-HR" dirty="0" err="1">
                <a:solidFill>
                  <a:schemeClr val="bg2"/>
                </a:solidFill>
              </a:rPr>
              <a:t>mutiranog</a:t>
            </a:r>
            <a:r>
              <a:rPr lang="hr-HR" dirty="0">
                <a:solidFill>
                  <a:schemeClr val="bg2"/>
                </a:solidFill>
              </a:rPr>
              <a:t> </a:t>
            </a:r>
            <a:r>
              <a:rPr lang="hr-HR" i="1" dirty="0">
                <a:solidFill>
                  <a:schemeClr val="bg2"/>
                </a:solidFill>
              </a:rPr>
              <a:t>SOD1</a:t>
            </a:r>
            <a:r>
              <a:rPr lang="hr-HR" dirty="0">
                <a:solidFill>
                  <a:schemeClr val="bg2"/>
                </a:solidFill>
              </a:rPr>
              <a:t> gena odgađa početak bolesti i smanjuje težinu bolesti: </a:t>
            </a:r>
            <a:r>
              <a:rPr lang="hr-HR" b="1" dirty="0">
                <a:solidFill>
                  <a:schemeClr val="bg2"/>
                </a:solidFill>
              </a:rPr>
              <a:t>ISIS-ASO333611</a:t>
            </a:r>
            <a:r>
              <a:rPr lang="hr-HR" dirty="0">
                <a:solidFill>
                  <a:schemeClr val="bg2"/>
                </a:solidFill>
              </a:rPr>
              <a:t> - razvija se od 2006. godine, testiran u glodavaca i čovjekolikih majmuna (orangutan, gorila, čimpanza)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2"/>
                </a:solidFill>
              </a:rPr>
              <a:t>BIIB067 (IONIS-SOD1Rx) </a:t>
            </a:r>
            <a:r>
              <a:rPr lang="hr-HR" dirty="0">
                <a:solidFill>
                  <a:schemeClr val="bg2"/>
                </a:solidFill>
              </a:rPr>
              <a:t>– </a:t>
            </a:r>
            <a:r>
              <a:rPr lang="hr-HR" b="1" dirty="0">
                <a:solidFill>
                  <a:schemeClr val="bg2"/>
                </a:solidFill>
              </a:rPr>
              <a:t>od 2013. 1 generacija, od 2018. godine druga generacija: FDA 25.4.2023: TOFERSEN odluka! (</a:t>
            </a:r>
            <a:r>
              <a:rPr lang="hr-HR" b="1" dirty="0">
                <a:solidFill>
                  <a:srgbClr val="FF0000"/>
                </a:solidFill>
              </a:rPr>
              <a:t>ono što je </a:t>
            </a:r>
            <a:r>
              <a:rPr lang="hr-HR" b="1" dirty="0" err="1">
                <a:solidFill>
                  <a:srgbClr val="FF0000"/>
                </a:solidFill>
              </a:rPr>
              <a:t>nusinersen</a:t>
            </a:r>
            <a:r>
              <a:rPr lang="hr-HR" b="1" dirty="0">
                <a:solidFill>
                  <a:srgbClr val="FF0000"/>
                </a:solidFill>
              </a:rPr>
              <a:t> za SMA = </a:t>
            </a:r>
            <a:r>
              <a:rPr lang="hr-HR" b="1" dirty="0" err="1">
                <a:solidFill>
                  <a:srgbClr val="FF0000"/>
                </a:solidFill>
              </a:rPr>
              <a:t>tofersen</a:t>
            </a:r>
            <a:r>
              <a:rPr lang="hr-HR" b="1" dirty="0">
                <a:solidFill>
                  <a:srgbClr val="FF0000"/>
                </a:solidFill>
              </a:rPr>
              <a:t> za ALS</a:t>
            </a:r>
            <a:r>
              <a:rPr lang="hr-HR" b="1" dirty="0">
                <a:solidFill>
                  <a:schemeClr val="bg2"/>
                </a:solidFill>
              </a:rPr>
              <a:t>) EMA: 22.12.2022. </a:t>
            </a:r>
            <a:r>
              <a:rPr lang="hr-HR" b="1" dirty="0" err="1">
                <a:solidFill>
                  <a:schemeClr val="bg2"/>
                </a:solidFill>
              </a:rPr>
              <a:t>accepted</a:t>
            </a:r>
            <a:r>
              <a:rPr lang="hr-HR" b="1" dirty="0">
                <a:solidFill>
                  <a:schemeClr val="bg2"/>
                </a:solidFill>
              </a:rPr>
              <a:t> MAA (</a:t>
            </a:r>
            <a:r>
              <a:rPr lang="hr-HR" b="1" i="1" dirty="0">
                <a:solidFill>
                  <a:schemeClr val="bg2"/>
                </a:solidFill>
              </a:rPr>
              <a:t>marketing </a:t>
            </a:r>
            <a:r>
              <a:rPr lang="hr-HR" b="1" i="1" dirty="0" err="1">
                <a:solidFill>
                  <a:schemeClr val="bg2"/>
                </a:solidFill>
              </a:rPr>
              <a:t>authorization</a:t>
            </a:r>
            <a:r>
              <a:rPr lang="hr-HR" b="1" i="1" dirty="0">
                <a:solidFill>
                  <a:schemeClr val="bg2"/>
                </a:solidFill>
              </a:rPr>
              <a:t> </a:t>
            </a:r>
            <a:r>
              <a:rPr lang="hr-HR" b="1" i="1" dirty="0" err="1">
                <a:solidFill>
                  <a:schemeClr val="bg2"/>
                </a:solidFill>
              </a:rPr>
              <a:t>application</a:t>
            </a:r>
            <a:r>
              <a:rPr lang="hr-HR" b="1" dirty="0">
                <a:solidFill>
                  <a:schemeClr val="bg2"/>
                </a:solidFill>
              </a:rPr>
              <a:t>) </a:t>
            </a:r>
            <a:br>
              <a:rPr lang="en-US" dirty="0">
                <a:solidFill>
                  <a:schemeClr val="bg2"/>
                </a:solidFill>
              </a:rPr>
            </a:br>
            <a:endParaRPr lang="hr-HR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0FACF-1610-43C1-AE76-71EB93A5B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36912"/>
            <a:ext cx="9174102" cy="3888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4120D-6BBF-4999-B5CF-E0DA9CB32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86144"/>
            <a:ext cx="9144000" cy="43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FD3B2-B19A-402F-BBAE-D07C4B059C03}"/>
              </a:ext>
            </a:extLst>
          </p:cNvPr>
          <p:cNvSpPr txBox="1"/>
          <p:nvPr/>
        </p:nvSpPr>
        <p:spPr>
          <a:xfrm>
            <a:off x="539552" y="513919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2"/>
                </a:solidFill>
              </a:rPr>
              <a:t>C9ORF72 ASO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02788-390D-4316-8E39-9F52E6E02F1C}"/>
              </a:ext>
            </a:extLst>
          </p:cNvPr>
          <p:cNvSpPr txBox="1"/>
          <p:nvPr/>
        </p:nvSpPr>
        <p:spPr>
          <a:xfrm>
            <a:off x="2339752" y="5661248"/>
            <a:ext cx="5859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Za liječenje </a:t>
            </a:r>
            <a:r>
              <a:rPr lang="hr-HR" sz="1400" b="1" dirty="0" err="1">
                <a:solidFill>
                  <a:srgbClr val="FF0000"/>
                </a:solidFill>
              </a:rPr>
              <a:t>tofersenom</a:t>
            </a:r>
            <a:r>
              <a:rPr lang="hr-HR" sz="1400" b="1" dirty="0">
                <a:solidFill>
                  <a:srgbClr val="FF0000"/>
                </a:solidFill>
              </a:rPr>
              <a:t> se na KBC Zagreb već primaju predbilježbe (prof. Ervina Bilić) za bolesnike s mutacijama </a:t>
            </a:r>
            <a:r>
              <a:rPr lang="hr-HR" sz="1400" b="1" i="1" dirty="0">
                <a:solidFill>
                  <a:srgbClr val="FF0000"/>
                </a:solidFill>
              </a:rPr>
              <a:t>SOD1</a:t>
            </a:r>
            <a:r>
              <a:rPr lang="hr-HR" sz="1400" b="1" dirty="0">
                <a:solidFill>
                  <a:srgbClr val="FF0000"/>
                </a:solidFill>
              </a:rPr>
              <a:t> gena!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45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95CE4F-E000-46EF-A6E6-F0DE225F1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6285"/>
            <a:ext cx="7113243" cy="6185429"/>
          </a:xfrm>
        </p:spPr>
      </p:pic>
    </p:spTree>
    <p:extLst>
      <p:ext uri="{BB962C8B-B14F-4D97-AF65-F5344CB8AC3E}">
        <p14:creationId xmlns:p14="http://schemas.microsoft.com/office/powerpoint/2010/main" val="2328552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8D39F6-D40E-4D29-86A8-5E8433950619}"/>
              </a:ext>
            </a:extLst>
          </p:cNvPr>
          <p:cNvSpPr txBox="1"/>
          <p:nvPr/>
        </p:nvSpPr>
        <p:spPr>
          <a:xfrm>
            <a:off x="467544" y="908720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chemeClr val="bg2"/>
                </a:solidFill>
              </a:rPr>
              <a:t>Huntingtonova</a:t>
            </a:r>
            <a:r>
              <a:rPr lang="hr-HR" b="1" dirty="0">
                <a:solidFill>
                  <a:schemeClr val="bg2"/>
                </a:solidFill>
              </a:rPr>
              <a:t> bolest</a:t>
            </a:r>
          </a:p>
          <a:p>
            <a:endParaRPr lang="hr-HR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2"/>
                </a:solidFill>
              </a:rPr>
              <a:t>ISIS 443139 </a:t>
            </a:r>
            <a:r>
              <a:rPr lang="hr-HR" dirty="0">
                <a:solidFill>
                  <a:schemeClr val="bg2"/>
                </a:solidFill>
              </a:rPr>
              <a:t>ASO for HD: </a:t>
            </a:r>
            <a:r>
              <a:rPr lang="en-US" dirty="0">
                <a:solidFill>
                  <a:schemeClr val="bg2"/>
                </a:solidFill>
              </a:rPr>
              <a:t>NCT03342053 </a:t>
            </a:r>
            <a:r>
              <a:rPr lang="hr-HR" dirty="0">
                <a:solidFill>
                  <a:schemeClr val="bg2"/>
                </a:solidFill>
              </a:rPr>
              <a:t>(2019)</a:t>
            </a: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2"/>
                </a:solidFill>
              </a:rPr>
              <a:t>The most advanced strategy for reducing mutant huntingtin expression is the use of </a:t>
            </a:r>
            <a:r>
              <a:rPr lang="en-US" dirty="0" err="1">
                <a:solidFill>
                  <a:schemeClr val="bg2"/>
                </a:solidFill>
              </a:rPr>
              <a:t>singlestranded</a:t>
            </a:r>
            <a:r>
              <a:rPr lang="en-US" dirty="0">
                <a:solidFill>
                  <a:schemeClr val="bg2"/>
                </a:solidFill>
              </a:rPr>
              <a:t> ASOs that work through the RNase H1 mechanism; three different drugs are currently in clinical trials (NCT02519036, NCT03225846, and NCT03225833)</a:t>
            </a:r>
            <a:endParaRPr lang="hr-HR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bg2"/>
              </a:solidFill>
            </a:endParaRPr>
          </a:p>
          <a:p>
            <a:br>
              <a:rPr lang="en-US" dirty="0">
                <a:solidFill>
                  <a:schemeClr val="bg2"/>
                </a:solidFill>
              </a:rPr>
            </a:br>
            <a:endParaRPr lang="hr-HR" dirty="0">
              <a:solidFill>
                <a:schemeClr val="bg2"/>
              </a:solidFill>
            </a:endParaRPr>
          </a:p>
          <a:p>
            <a:endParaRPr lang="hr-HR" dirty="0">
              <a:solidFill>
                <a:schemeClr val="bg2"/>
              </a:solidFill>
            </a:endParaRPr>
          </a:p>
          <a:p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17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8E9C5-FA39-4010-B6BA-DEEE1D5298BF}"/>
              </a:ext>
            </a:extLst>
          </p:cNvPr>
          <p:cNvSpPr txBox="1"/>
          <p:nvPr/>
        </p:nvSpPr>
        <p:spPr>
          <a:xfrm>
            <a:off x="359532" y="1000704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2"/>
                </a:solidFill>
              </a:rPr>
              <a:t>Prva uspješna redukcija ekspresije i nakupljanja tau proteina, kao i širenja </a:t>
            </a:r>
            <a:r>
              <a:rPr lang="hr-HR" dirty="0" err="1">
                <a:solidFill>
                  <a:schemeClr val="bg2"/>
                </a:solidFill>
              </a:rPr>
              <a:t>neurofibrilarne</a:t>
            </a:r>
            <a:r>
              <a:rPr lang="hr-HR" dirty="0">
                <a:solidFill>
                  <a:schemeClr val="bg2"/>
                </a:solidFill>
              </a:rPr>
              <a:t> degeneracije pomoću </a:t>
            </a:r>
            <a:r>
              <a:rPr lang="en-US" dirty="0">
                <a:solidFill>
                  <a:schemeClr val="bg2"/>
                </a:solidFill>
              </a:rPr>
              <a:t>ASO</a:t>
            </a:r>
            <a:r>
              <a:rPr lang="hr-HR" dirty="0">
                <a:solidFill>
                  <a:schemeClr val="bg2"/>
                </a:solidFill>
              </a:rPr>
              <a:t>-a 2013. godine: učinak je u miša trajao dulje od 4 mjeseca </a:t>
            </a:r>
            <a:r>
              <a:rPr lang="en-US" dirty="0">
                <a:solidFill>
                  <a:schemeClr val="bg2"/>
                </a:solidFill>
              </a:rPr>
              <a:t>(DeVos et al. 2013)</a:t>
            </a:r>
            <a:endParaRPr lang="hr-HR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2"/>
                </a:solidFill>
              </a:rPr>
              <a:t>Isto je ponovljeno 2017. godine u PS19 tau </a:t>
            </a:r>
            <a:r>
              <a:rPr lang="hr-HR" dirty="0" err="1">
                <a:solidFill>
                  <a:schemeClr val="bg2"/>
                </a:solidFill>
              </a:rPr>
              <a:t>transgeničnih</a:t>
            </a:r>
            <a:r>
              <a:rPr lang="hr-HR" dirty="0">
                <a:solidFill>
                  <a:schemeClr val="bg2"/>
                </a:solidFill>
              </a:rPr>
              <a:t> miševa (</a:t>
            </a:r>
            <a:r>
              <a:rPr lang="hr-HR" dirty="0" err="1">
                <a:solidFill>
                  <a:schemeClr val="bg2"/>
                </a:solidFill>
              </a:rPr>
              <a:t>transgen</a:t>
            </a:r>
            <a:r>
              <a:rPr lang="hr-HR" dirty="0">
                <a:solidFill>
                  <a:schemeClr val="bg2"/>
                </a:solidFill>
              </a:rPr>
              <a:t> je tau gen čovjeka s mutacijom P301S), koji su među najkorištenijim modelima za Alzheimerovu bolest: učinkovito je prevenirao </a:t>
            </a:r>
            <a:r>
              <a:rPr lang="hr-HR" dirty="0" err="1">
                <a:solidFill>
                  <a:schemeClr val="bg2"/>
                </a:solidFill>
              </a:rPr>
              <a:t>agregaciju</a:t>
            </a:r>
            <a:r>
              <a:rPr lang="hr-HR" dirty="0">
                <a:solidFill>
                  <a:schemeClr val="bg2"/>
                </a:solidFill>
              </a:rPr>
              <a:t> tau proteina; taj je </a:t>
            </a:r>
            <a:r>
              <a:rPr lang="en-US" dirty="0">
                <a:solidFill>
                  <a:schemeClr val="bg2"/>
                </a:solidFill>
              </a:rPr>
              <a:t>tau ASO </a:t>
            </a:r>
            <a:r>
              <a:rPr lang="hr-HR" dirty="0">
                <a:solidFill>
                  <a:schemeClr val="bg2"/>
                </a:solidFill>
              </a:rPr>
              <a:t>također reducirao širenje </a:t>
            </a:r>
            <a:r>
              <a:rPr lang="hr-HR" dirty="0" err="1">
                <a:solidFill>
                  <a:schemeClr val="bg2"/>
                </a:solidFill>
              </a:rPr>
              <a:t>neurofibrilarnih</a:t>
            </a:r>
            <a:r>
              <a:rPr lang="hr-HR" dirty="0">
                <a:solidFill>
                  <a:schemeClr val="bg2"/>
                </a:solidFill>
              </a:rPr>
              <a:t> promjena pomoću </a:t>
            </a:r>
            <a:r>
              <a:rPr lang="hr-HR" dirty="0" err="1">
                <a:solidFill>
                  <a:schemeClr val="bg2"/>
                </a:solidFill>
              </a:rPr>
              <a:t>lizata</a:t>
            </a:r>
            <a:r>
              <a:rPr lang="hr-HR" dirty="0">
                <a:solidFill>
                  <a:schemeClr val="bg2"/>
                </a:solidFill>
              </a:rPr>
              <a:t> mozgova tretiranih miševa</a:t>
            </a:r>
            <a:r>
              <a:rPr lang="en-US" dirty="0">
                <a:solidFill>
                  <a:schemeClr val="bg2"/>
                </a:solidFill>
              </a:rPr>
              <a:t> (DeVos et al. 2017)</a:t>
            </a:r>
            <a:endParaRPr lang="hr-HR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hr-HR" dirty="0" err="1">
                <a:solidFill>
                  <a:schemeClr val="bg2"/>
                </a:solidFill>
              </a:rPr>
              <a:t>Intratekalno</a:t>
            </a:r>
            <a:r>
              <a:rPr lang="hr-HR" dirty="0">
                <a:solidFill>
                  <a:schemeClr val="bg2"/>
                </a:solidFill>
              </a:rPr>
              <a:t> davanje tau ASO-a u </a:t>
            </a:r>
            <a:r>
              <a:rPr lang="hr-HR" dirty="0" err="1">
                <a:solidFill>
                  <a:schemeClr val="bg2"/>
                </a:solidFill>
              </a:rPr>
              <a:t>makaki</a:t>
            </a:r>
            <a:r>
              <a:rPr lang="hr-HR" dirty="0">
                <a:solidFill>
                  <a:schemeClr val="bg2"/>
                </a:solidFill>
              </a:rPr>
              <a:t> majmuna dovelo je do redukcije ekspresije tau </a:t>
            </a:r>
            <a:r>
              <a:rPr lang="hr-HR" dirty="0" err="1">
                <a:solidFill>
                  <a:schemeClr val="bg2"/>
                </a:solidFill>
              </a:rPr>
              <a:t>mRNA</a:t>
            </a:r>
            <a:r>
              <a:rPr lang="hr-HR" dirty="0">
                <a:solidFill>
                  <a:schemeClr val="bg2"/>
                </a:solidFill>
              </a:rPr>
              <a:t> u moždanoj kori, leđnoj moždini, a također je bilo manje tau proteina u likvoru (</a:t>
            </a:r>
            <a:r>
              <a:rPr lang="hr-HR" dirty="0" err="1">
                <a:solidFill>
                  <a:schemeClr val="bg2"/>
                </a:solidFill>
              </a:rPr>
              <a:t>DeVos</a:t>
            </a:r>
            <a:r>
              <a:rPr lang="hr-HR" dirty="0">
                <a:solidFill>
                  <a:schemeClr val="bg2"/>
                </a:solidFill>
              </a:rPr>
              <a:t> </a:t>
            </a:r>
            <a:r>
              <a:rPr lang="hr-HR" dirty="0" err="1">
                <a:solidFill>
                  <a:schemeClr val="bg2"/>
                </a:solidFill>
              </a:rPr>
              <a:t>et</a:t>
            </a:r>
            <a:r>
              <a:rPr lang="hr-HR" dirty="0">
                <a:solidFill>
                  <a:schemeClr val="bg2"/>
                </a:solidFill>
              </a:rPr>
              <a:t> </a:t>
            </a:r>
            <a:r>
              <a:rPr lang="hr-HR" dirty="0" err="1">
                <a:solidFill>
                  <a:schemeClr val="bg2"/>
                </a:solidFill>
              </a:rPr>
              <a:t>al</a:t>
            </a:r>
            <a:r>
              <a:rPr lang="hr-HR" dirty="0">
                <a:solidFill>
                  <a:schemeClr val="bg2"/>
                </a:solidFill>
              </a:rPr>
              <a:t>., 2017)</a:t>
            </a: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bg2"/>
                </a:solidFill>
              </a:rPr>
              <a:t>Nakon završenih toksikoloških studija, započeta je faza 1 kliničkog pokusa s osobama s blagom Alzheimerovom bolesti pomoću tau (MAPT) ASO-a </a:t>
            </a:r>
            <a:r>
              <a:rPr lang="en-US" dirty="0">
                <a:solidFill>
                  <a:schemeClr val="bg2"/>
                </a:solidFill>
              </a:rPr>
              <a:t>NCT03186989</a:t>
            </a:r>
            <a:r>
              <a:rPr lang="hr-HR" dirty="0">
                <a:solidFill>
                  <a:schemeClr val="bg2"/>
                </a:solidFill>
              </a:rPr>
              <a:t> na 46 bolesnika; faza 1 uspješno završena 27.2.2023. i uskoro ide u fazu 2: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hr-HR" dirty="0">
                <a:solidFill>
                  <a:schemeClr val="bg2"/>
                </a:solidFill>
              </a:rPr>
              <a:t>(</a:t>
            </a:r>
            <a:r>
              <a:rPr lang="hr-HR" dirty="0">
                <a:solidFill>
                  <a:schemeClr val="bg2"/>
                </a:solidFill>
                <a:hlinkClick r:id="rId2"/>
              </a:rPr>
              <a:t>https://www.alzforum.org/news/conference-coverage/first-hit-aggregated-tau-antisense-oligonucleotide-lowers-tangles</a:t>
            </a:r>
            <a:r>
              <a:rPr lang="hr-HR" dirty="0">
                <a:solidFill>
                  <a:schemeClr val="bg2"/>
                </a:solidFill>
              </a:rPr>
              <a:t>)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117DE-ED8E-488C-919E-B3296A0D0E31}"/>
              </a:ext>
            </a:extLst>
          </p:cNvPr>
          <p:cNvSpPr txBox="1"/>
          <p:nvPr/>
        </p:nvSpPr>
        <p:spPr>
          <a:xfrm>
            <a:off x="2771800" y="25013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2"/>
                </a:solidFill>
              </a:rPr>
              <a:t>Alzheimerova bolest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562B3-6596-4641-83A7-5228FAF83490}"/>
              </a:ext>
            </a:extLst>
          </p:cNvPr>
          <p:cNvSpPr txBox="1"/>
          <p:nvPr/>
        </p:nvSpPr>
        <p:spPr>
          <a:xfrm>
            <a:off x="7452320" y="623859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2"/>
                </a:solidFill>
              </a:rPr>
              <a:t>Hvala na pozornosti!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9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0" y="-24"/>
            <a:ext cx="4834880" cy="1143000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Histopatologija</a:t>
            </a:r>
            <a:r>
              <a:rPr lang="hr-HR" dirty="0"/>
              <a:t> SMA – leđna moždina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341492"/>
            <a:ext cx="8229600" cy="880626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hr-HR" dirty="0"/>
              <a:t>prednji rogovi leđne moždine: </a:t>
            </a:r>
            <a:r>
              <a:rPr lang="hr-HR" dirty="0">
                <a:solidFill>
                  <a:srgbClr val="FF0000"/>
                </a:solidFill>
              </a:rPr>
              <a:t>simetričan gubitak </a:t>
            </a:r>
            <a:r>
              <a:rPr lang="hr-HR" dirty="0">
                <a:solidFill>
                  <a:srgbClr val="FF0000"/>
                </a:solidFill>
                <a:sym typeface="Symbol" panose="05050102010706020507" pitchFamily="18" charset="2"/>
              </a:rPr>
              <a:t>-</a:t>
            </a:r>
            <a:r>
              <a:rPr lang="hr-HR" dirty="0" err="1">
                <a:solidFill>
                  <a:srgbClr val="FF0000"/>
                </a:solidFill>
              </a:rPr>
              <a:t>motoneurona</a:t>
            </a:r>
            <a:r>
              <a:rPr lang="hr-HR" dirty="0"/>
              <a:t> (A = kontrola, B = SMA tip 1)</a:t>
            </a:r>
          </a:p>
        </p:txBody>
      </p:sp>
      <p:pic>
        <p:nvPicPr>
          <p:cNvPr id="4" name="Picture 8" descr="Fig1cropJNENmo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4148"/>
            <a:ext cx="752475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2066" y="5000636"/>
            <a:ext cx="323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Bojanje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krezil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-violetom po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Nisslu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DF600-79DD-4E64-90B0-90552D0CA765}"/>
              </a:ext>
            </a:extLst>
          </p:cNvPr>
          <p:cNvSpPr txBox="1"/>
          <p:nvPr/>
        </p:nvSpPr>
        <p:spPr>
          <a:xfrm>
            <a:off x="575048" y="638132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Šimić G.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Ultrastructural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analysis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TUNEL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demonstrate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motor neuron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apoptosis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Werdnig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Hoffmann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r-H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disease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J.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Neuropathol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r-HR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Neurol</a:t>
            </a:r>
            <a:r>
              <a:rPr kumimoji="0" lang="hr-HR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hr-H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2000; 59: 398–407.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10" descr="imagesBK">
            <a:extLst>
              <a:ext uri="{FF2B5EF4-FFF2-40B4-BE49-F238E27FC236}">
                <a16:creationId xmlns:a16="http://schemas.microsoft.com/office/drawing/2014/main" id="{7C99C915-4B38-484F-9D78-97F54C46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3" y="32432"/>
            <a:ext cx="1056459" cy="13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571B02-641A-4FDB-BA85-6F293DBBE5A3}"/>
              </a:ext>
            </a:extLst>
          </p:cNvPr>
          <p:cNvSpPr txBox="1"/>
          <p:nvPr/>
        </p:nvSpPr>
        <p:spPr>
          <a:xfrm>
            <a:off x="1259632" y="18864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Prof. dr. </a:t>
            </a:r>
            <a:r>
              <a:rPr lang="hr-HR" b="1" dirty="0" err="1"/>
              <a:t>sc</a:t>
            </a:r>
            <a:r>
              <a:rPr lang="hr-HR" b="1" dirty="0"/>
              <a:t>.</a:t>
            </a:r>
          </a:p>
          <a:p>
            <a:r>
              <a:rPr lang="hr-HR" b="1" dirty="0"/>
              <a:t>Božo Krušlin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0873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/>
              <a:t>SMN </a:t>
            </a:r>
            <a:r>
              <a:rPr lang="hr-HR" dirty="0"/>
              <a:t>geni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0306"/>
            <a:ext cx="8401080" cy="375762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r-HR" dirty="0"/>
              <a:t>-   postoje </a:t>
            </a:r>
            <a:r>
              <a:rPr lang="hr-HR" i="1" dirty="0">
                <a:solidFill>
                  <a:srgbClr val="FF0000"/>
                </a:solidFill>
              </a:rPr>
              <a:t>SMN1</a:t>
            </a:r>
            <a:r>
              <a:rPr lang="hr-HR" dirty="0"/>
              <a:t> gen u </a:t>
            </a:r>
            <a:r>
              <a:rPr lang="hr-HR" dirty="0" err="1"/>
              <a:t>telomeričnoj</a:t>
            </a:r>
            <a:r>
              <a:rPr lang="hr-HR" dirty="0"/>
              <a:t> regiji dugog kraka kromosoma 5 i </a:t>
            </a:r>
            <a:r>
              <a:rPr lang="hr-HR" i="1" dirty="0">
                <a:solidFill>
                  <a:srgbClr val="FF0000"/>
                </a:solidFill>
              </a:rPr>
              <a:t>SMN2</a:t>
            </a:r>
            <a:r>
              <a:rPr lang="hr-HR" dirty="0"/>
              <a:t> gen u </a:t>
            </a:r>
            <a:r>
              <a:rPr lang="hr-HR" dirty="0" err="1"/>
              <a:t>centromeričnoj</a:t>
            </a:r>
            <a:r>
              <a:rPr lang="hr-HR" dirty="0"/>
              <a:t> regiji dugog kraka kromosoma 5 : ta dva gena razlikuju se u 8 </a:t>
            </a:r>
            <a:r>
              <a:rPr lang="hr-HR" dirty="0" err="1"/>
              <a:t>nukleotida</a:t>
            </a:r>
            <a:r>
              <a:rPr lang="hr-HR" dirty="0"/>
              <a:t>, od kojih 2 u </a:t>
            </a:r>
            <a:r>
              <a:rPr lang="hr-HR" dirty="0" err="1"/>
              <a:t>eksonima</a:t>
            </a:r>
            <a:r>
              <a:rPr lang="hr-HR" dirty="0"/>
              <a:t> 7 i 8 (što omogućuje detekciju pomoću PCR RFLP (</a:t>
            </a:r>
            <a:r>
              <a:rPr lang="hr-HR" i="1" u="sng" dirty="0" err="1"/>
              <a:t>r</a:t>
            </a:r>
            <a:r>
              <a:rPr lang="hr-HR" i="1" dirty="0" err="1"/>
              <a:t>estriction</a:t>
            </a:r>
            <a:r>
              <a:rPr lang="hr-HR" i="1" dirty="0"/>
              <a:t> </a:t>
            </a:r>
            <a:r>
              <a:rPr lang="hr-HR" i="1" u="sng" dirty="0"/>
              <a:t>f</a:t>
            </a:r>
            <a:r>
              <a:rPr lang="hr-HR" i="1" dirty="0"/>
              <a:t>ragment </a:t>
            </a:r>
            <a:r>
              <a:rPr lang="hr-HR" i="1" u="sng" dirty="0" err="1"/>
              <a:t>l</a:t>
            </a:r>
            <a:r>
              <a:rPr lang="hr-HR" i="1" dirty="0" err="1"/>
              <a:t>ength</a:t>
            </a:r>
            <a:r>
              <a:rPr lang="hr-HR" i="1" dirty="0"/>
              <a:t> </a:t>
            </a:r>
            <a:r>
              <a:rPr lang="hr-HR" i="1" u="sng" dirty="0" err="1"/>
              <a:t>p</a:t>
            </a:r>
            <a:r>
              <a:rPr lang="hr-HR" i="1" dirty="0" err="1"/>
              <a:t>olymorphism</a:t>
            </a:r>
            <a:r>
              <a:rPr lang="hr-HR" dirty="0"/>
              <a:t>)</a:t>
            </a:r>
          </a:p>
          <a:p>
            <a:pPr>
              <a:buFontTx/>
              <a:buChar char="-"/>
            </a:pPr>
            <a:r>
              <a:rPr lang="hr-HR" dirty="0">
                <a:solidFill>
                  <a:srgbClr val="FF0000"/>
                </a:solidFill>
              </a:rPr>
              <a:t>proteinski produkt </a:t>
            </a:r>
            <a:r>
              <a:rPr lang="hr-HR" i="1" dirty="0">
                <a:solidFill>
                  <a:srgbClr val="FF0000"/>
                </a:solidFill>
              </a:rPr>
              <a:t>SMN2</a:t>
            </a:r>
            <a:r>
              <a:rPr lang="hr-HR" dirty="0">
                <a:solidFill>
                  <a:srgbClr val="FF0000"/>
                </a:solidFill>
              </a:rPr>
              <a:t> gena nije sam dovoljan za nadoknadu nedostatka proteina uslijed mutacije </a:t>
            </a:r>
            <a:r>
              <a:rPr lang="hr-HR" i="1" dirty="0">
                <a:solidFill>
                  <a:srgbClr val="FF0000"/>
                </a:solidFill>
              </a:rPr>
              <a:t>SMN1</a:t>
            </a:r>
            <a:r>
              <a:rPr lang="hr-HR" dirty="0">
                <a:solidFill>
                  <a:srgbClr val="FF0000"/>
                </a:solidFill>
              </a:rPr>
              <a:t> gena</a:t>
            </a:r>
          </a:p>
          <a:p>
            <a:pPr>
              <a:buFontTx/>
              <a:buChar char="-"/>
            </a:pPr>
            <a:r>
              <a:rPr lang="hr-HR" dirty="0" err="1"/>
              <a:t>delecija</a:t>
            </a:r>
            <a:r>
              <a:rPr lang="hr-HR" dirty="0"/>
              <a:t> </a:t>
            </a:r>
            <a:r>
              <a:rPr lang="hr-HR" dirty="0" err="1"/>
              <a:t>eksona</a:t>
            </a:r>
            <a:r>
              <a:rPr lang="hr-HR" dirty="0"/>
              <a:t> 5 </a:t>
            </a:r>
            <a:r>
              <a:rPr lang="hr-HR" i="1" dirty="0"/>
              <a:t>NAIP</a:t>
            </a:r>
            <a:r>
              <a:rPr lang="hr-HR" dirty="0"/>
              <a:t> (</a:t>
            </a:r>
            <a:r>
              <a:rPr lang="hr-HR" i="1" dirty="0" err="1"/>
              <a:t>neuronal</a:t>
            </a:r>
            <a:r>
              <a:rPr lang="hr-HR" i="1" dirty="0"/>
              <a:t> </a:t>
            </a:r>
            <a:r>
              <a:rPr lang="hr-HR" i="1" dirty="0" err="1"/>
              <a:t>apoptosis</a:t>
            </a:r>
            <a:r>
              <a:rPr lang="hr-HR" i="1" dirty="0"/>
              <a:t> </a:t>
            </a:r>
            <a:r>
              <a:rPr lang="hr-HR" i="1" dirty="0" err="1"/>
              <a:t>inhibitory</a:t>
            </a:r>
            <a:r>
              <a:rPr lang="hr-HR" i="1" dirty="0"/>
              <a:t> protein</a:t>
            </a:r>
            <a:r>
              <a:rPr lang="hr-HR" dirty="0"/>
              <a:t>) gena na dugom kraku kromosoma 5 pozitivno korelira s težinom bolesti (Barišić N.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al</a:t>
            </a:r>
            <a:r>
              <a:rPr lang="hr-HR" dirty="0"/>
              <a:t>. </a:t>
            </a:r>
            <a:r>
              <a:rPr lang="hr-HR" i="1" dirty="0"/>
              <a:t>Pedijatrijska neurologija</a:t>
            </a:r>
            <a:r>
              <a:rPr lang="hr-HR" dirty="0"/>
              <a:t>, 2009)</a:t>
            </a:r>
          </a:p>
        </p:txBody>
      </p:sp>
      <p:sp>
        <p:nvSpPr>
          <p:cNvPr id="4" name="Rectangle 3"/>
          <p:cNvSpPr/>
          <p:nvPr/>
        </p:nvSpPr>
        <p:spPr>
          <a:xfrm>
            <a:off x="857224" y="1571612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P44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1670" y="1571612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NAIP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6116" y="1571612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SMN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7752" y="1571612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SMN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72198" y="1571612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NAIP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8082" y="1571612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P44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cxnSp>
        <p:nvCxnSpPr>
          <p:cNvPr id="12" name="Straight Connector 11"/>
          <p:cNvCxnSpPr>
            <a:stCxn id="4" idx="3"/>
            <a:endCxn id="6" idx="1"/>
          </p:cNvCxnSpPr>
          <p:nvPr/>
        </p:nvCxnSpPr>
        <p:spPr>
          <a:xfrm>
            <a:off x="1857356" y="1785926"/>
            <a:ext cx="2143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3"/>
            <a:endCxn id="7" idx="1"/>
          </p:cNvCxnSpPr>
          <p:nvPr/>
        </p:nvCxnSpPr>
        <p:spPr>
          <a:xfrm>
            <a:off x="3071802" y="1785926"/>
            <a:ext cx="2143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3"/>
            <a:endCxn id="9" idx="1"/>
          </p:cNvCxnSpPr>
          <p:nvPr/>
        </p:nvCxnSpPr>
        <p:spPr>
          <a:xfrm>
            <a:off x="5857884" y="1785926"/>
            <a:ext cx="2143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9" idx="3"/>
            <a:endCxn id="10" idx="1"/>
          </p:cNvCxnSpPr>
          <p:nvPr/>
        </p:nvCxnSpPr>
        <p:spPr>
          <a:xfrm>
            <a:off x="7072330" y="1785926"/>
            <a:ext cx="2857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3"/>
          </p:cNvCxnSpPr>
          <p:nvPr/>
        </p:nvCxnSpPr>
        <p:spPr>
          <a:xfrm>
            <a:off x="8358214" y="1785926"/>
            <a:ext cx="571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" idx="1"/>
          </p:cNvCxnSpPr>
          <p:nvPr/>
        </p:nvCxnSpPr>
        <p:spPr>
          <a:xfrm rot="10800000">
            <a:off x="214282" y="1785926"/>
            <a:ext cx="64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4282" y="1488032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01090" y="1488032"/>
            <a:ext cx="4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4393405" y="1750207"/>
            <a:ext cx="285752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4536281" y="1750207"/>
            <a:ext cx="285752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3"/>
          </p:cNvCxnSpPr>
          <p:nvPr/>
        </p:nvCxnSpPr>
        <p:spPr>
          <a:xfrm>
            <a:off x="4286248" y="1785926"/>
            <a:ext cx="2857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8" idx="1"/>
          </p:cNvCxnSpPr>
          <p:nvPr/>
        </p:nvCxnSpPr>
        <p:spPr>
          <a:xfrm>
            <a:off x="4643438" y="1785926"/>
            <a:ext cx="2143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8" idx="1"/>
          </p:cNvCxnSpPr>
          <p:nvPr/>
        </p:nvCxnSpPr>
        <p:spPr>
          <a:xfrm>
            <a:off x="4572000" y="1785926"/>
            <a:ext cx="2857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Moguće funkcije SMN proteina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r-HR" dirty="0"/>
              <a:t>dio </a:t>
            </a:r>
            <a:r>
              <a:rPr lang="hr-HR" dirty="0">
                <a:solidFill>
                  <a:srgbClr val="FF0000"/>
                </a:solidFill>
              </a:rPr>
              <a:t>makromolekularnog kompleksa </a:t>
            </a:r>
            <a:r>
              <a:rPr lang="hr-HR" dirty="0"/>
              <a:t>koji sastavlja male </a:t>
            </a:r>
            <a:r>
              <a:rPr lang="hr-HR" dirty="0" err="1"/>
              <a:t>ribonukleoproteine</a:t>
            </a:r>
            <a:r>
              <a:rPr lang="hr-HR" dirty="0"/>
              <a:t> jezgre</a:t>
            </a:r>
          </a:p>
          <a:p>
            <a:pPr>
              <a:buFontTx/>
              <a:buChar char="-"/>
            </a:pPr>
            <a:r>
              <a:rPr lang="hr-HR" dirty="0"/>
              <a:t>sam ima </a:t>
            </a:r>
            <a:r>
              <a:rPr lang="hr-HR" dirty="0">
                <a:solidFill>
                  <a:srgbClr val="FF0000"/>
                </a:solidFill>
              </a:rPr>
              <a:t>anti-</a:t>
            </a:r>
            <a:r>
              <a:rPr lang="hr-HR" dirty="0" err="1">
                <a:solidFill>
                  <a:srgbClr val="FF0000"/>
                </a:solidFill>
              </a:rPr>
              <a:t>apoptotičku</a:t>
            </a:r>
            <a:r>
              <a:rPr lang="hr-HR" dirty="0"/>
              <a:t> aktivnost</a:t>
            </a:r>
          </a:p>
          <a:p>
            <a:pPr>
              <a:buFontTx/>
              <a:buChar char="-"/>
            </a:pPr>
            <a:r>
              <a:rPr lang="hr-HR" dirty="0"/>
              <a:t>djeluje sinergistički s anti-</a:t>
            </a:r>
            <a:r>
              <a:rPr lang="hr-HR" dirty="0" err="1"/>
              <a:t>apoptotičkim</a:t>
            </a:r>
            <a:r>
              <a:rPr lang="hr-HR" dirty="0"/>
              <a:t> članovima </a:t>
            </a:r>
            <a:r>
              <a:rPr lang="hr-HR" dirty="0" err="1"/>
              <a:t>bcl</a:t>
            </a:r>
            <a:r>
              <a:rPr lang="hr-HR" dirty="0"/>
              <a:t>-2 obitelji</a:t>
            </a:r>
          </a:p>
          <a:p>
            <a:pPr>
              <a:buFontTx/>
              <a:buChar char="-"/>
            </a:pPr>
            <a:r>
              <a:rPr lang="hr-HR" dirty="0"/>
              <a:t>služi kao </a:t>
            </a:r>
            <a:r>
              <a:rPr lang="hr-HR" dirty="0">
                <a:solidFill>
                  <a:srgbClr val="FF0000"/>
                </a:solidFill>
              </a:rPr>
              <a:t>transporter</a:t>
            </a:r>
            <a:r>
              <a:rPr lang="hr-HR" dirty="0"/>
              <a:t> molekula </a:t>
            </a:r>
            <a:r>
              <a:rPr lang="hr-HR" dirty="0" err="1"/>
              <a:t>aktina</a:t>
            </a:r>
            <a:r>
              <a:rPr lang="hr-HR" dirty="0"/>
              <a:t> koje imaju važnu ulogu u diferencijaciji motoričkih </a:t>
            </a:r>
            <a:r>
              <a:rPr lang="hr-HR" dirty="0" err="1"/>
              <a:t>neuroblasta</a:t>
            </a:r>
            <a:endParaRPr lang="hr-H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Klinička slika SMA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hr-HR" dirty="0"/>
              <a:t>incidencija 4-10/100.000</a:t>
            </a:r>
          </a:p>
          <a:p>
            <a:pPr>
              <a:buFontTx/>
              <a:buChar char="-"/>
            </a:pPr>
            <a:r>
              <a:rPr lang="hr-HR" dirty="0"/>
              <a:t>hipotonija i progresivna mišićna slabost </a:t>
            </a:r>
            <a:r>
              <a:rPr lang="hr-HR" dirty="0" err="1"/>
              <a:t>proksimalnih</a:t>
            </a:r>
            <a:r>
              <a:rPr lang="hr-HR" dirty="0"/>
              <a:t> mišića udova</a:t>
            </a:r>
          </a:p>
          <a:p>
            <a:pPr>
              <a:buFontTx/>
              <a:buChar char="-"/>
            </a:pPr>
            <a:r>
              <a:rPr lang="hr-HR" dirty="0"/>
              <a:t>smanjena spontana mišićna aktivnost i ugasli duboki tetivni refleksi (</a:t>
            </a:r>
            <a:r>
              <a:rPr lang="hr-HR" dirty="0" err="1"/>
              <a:t>arefleksija</a:t>
            </a:r>
            <a:r>
              <a:rPr lang="hr-HR" dirty="0"/>
              <a:t>)</a:t>
            </a:r>
          </a:p>
          <a:p>
            <a:pPr>
              <a:buFontTx/>
              <a:buChar char="-"/>
            </a:pPr>
            <a:r>
              <a:rPr lang="hr-HR" dirty="0"/>
              <a:t>tip </a:t>
            </a:r>
            <a:r>
              <a:rPr lang="hr-HR" dirty="0">
                <a:solidFill>
                  <a:srgbClr val="FF0000"/>
                </a:solidFill>
              </a:rPr>
              <a:t>“0”</a:t>
            </a:r>
            <a:r>
              <a:rPr lang="hr-HR" dirty="0"/>
              <a:t> – teški prenatalni oblik bolesti</a:t>
            </a:r>
          </a:p>
          <a:p>
            <a:pPr>
              <a:buFontTx/>
              <a:buChar char="-"/>
            </a:pPr>
            <a:r>
              <a:rPr lang="hr-HR" dirty="0"/>
              <a:t>tip </a:t>
            </a:r>
            <a:r>
              <a:rPr lang="hr-HR" dirty="0">
                <a:solidFill>
                  <a:srgbClr val="FF0000"/>
                </a:solidFill>
              </a:rPr>
              <a:t>1</a:t>
            </a:r>
            <a:r>
              <a:rPr lang="hr-HR" dirty="0"/>
              <a:t> - </a:t>
            </a:r>
            <a:r>
              <a:rPr lang="hr-HR" dirty="0" err="1"/>
              <a:t>Werdnig</a:t>
            </a:r>
            <a:r>
              <a:rPr lang="hr-HR" dirty="0"/>
              <a:t>-</a:t>
            </a:r>
            <a:r>
              <a:rPr lang="hr-HR" dirty="0" err="1"/>
              <a:t>Hoffmannova</a:t>
            </a:r>
            <a:r>
              <a:rPr lang="hr-HR" dirty="0"/>
              <a:t> bolest</a:t>
            </a:r>
          </a:p>
          <a:p>
            <a:pPr>
              <a:buFontTx/>
              <a:buChar char="-"/>
            </a:pPr>
            <a:r>
              <a:rPr lang="hr-HR" dirty="0"/>
              <a:t>tip </a:t>
            </a:r>
            <a:r>
              <a:rPr lang="hr-HR" dirty="0">
                <a:solidFill>
                  <a:srgbClr val="FF0000"/>
                </a:solidFill>
              </a:rPr>
              <a:t>2</a:t>
            </a:r>
            <a:r>
              <a:rPr lang="hr-HR" dirty="0"/>
              <a:t> – srednje teški oblik bolesti</a:t>
            </a:r>
          </a:p>
          <a:p>
            <a:pPr>
              <a:buFontTx/>
              <a:buChar char="-"/>
            </a:pPr>
            <a:r>
              <a:rPr lang="hr-HR" dirty="0"/>
              <a:t>tip </a:t>
            </a:r>
            <a:r>
              <a:rPr lang="hr-HR" dirty="0">
                <a:solidFill>
                  <a:srgbClr val="FF0000"/>
                </a:solidFill>
              </a:rPr>
              <a:t>3</a:t>
            </a:r>
            <a:r>
              <a:rPr lang="hr-HR" dirty="0"/>
              <a:t> – blagi oblik (</a:t>
            </a:r>
            <a:r>
              <a:rPr lang="hr-HR" dirty="0" err="1"/>
              <a:t>Wohlfart</a:t>
            </a:r>
            <a:r>
              <a:rPr lang="hr-HR" dirty="0"/>
              <a:t>-</a:t>
            </a:r>
            <a:r>
              <a:rPr lang="hr-HR" dirty="0" err="1"/>
              <a:t>Kugelberg</a:t>
            </a:r>
            <a:r>
              <a:rPr lang="hr-HR" dirty="0"/>
              <a:t>-</a:t>
            </a:r>
            <a:r>
              <a:rPr lang="hr-HR" dirty="0" err="1"/>
              <a:t>Welanderova</a:t>
            </a:r>
            <a:r>
              <a:rPr lang="hr-HR" dirty="0"/>
              <a:t> bolest)</a:t>
            </a:r>
          </a:p>
          <a:p>
            <a:pPr>
              <a:buFontTx/>
              <a:buChar char="-"/>
            </a:pPr>
            <a:r>
              <a:rPr lang="hr-HR" dirty="0"/>
              <a:t>tip </a:t>
            </a:r>
            <a:r>
              <a:rPr lang="hr-HR" dirty="0">
                <a:solidFill>
                  <a:srgbClr val="FF0000"/>
                </a:solidFill>
              </a:rPr>
              <a:t>4</a:t>
            </a:r>
            <a:r>
              <a:rPr lang="hr-HR" dirty="0"/>
              <a:t> – </a:t>
            </a:r>
            <a:r>
              <a:rPr lang="hr-HR" dirty="0" err="1"/>
              <a:t>adultni</a:t>
            </a:r>
            <a:r>
              <a:rPr lang="hr-HR" dirty="0"/>
              <a:t> oblik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SMA tip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r-HR" dirty="0"/>
              <a:t>oskudni pokreti fetusa (SMA tip „0”)</a:t>
            </a:r>
          </a:p>
          <a:p>
            <a:pPr>
              <a:buFontTx/>
              <a:buChar char="-"/>
            </a:pPr>
            <a:r>
              <a:rPr lang="hr-HR" dirty="0"/>
              <a:t>pri rođenju hipotonija, tihi plač</a:t>
            </a:r>
          </a:p>
          <a:p>
            <a:pPr>
              <a:buFontTx/>
              <a:buChar char="-"/>
            </a:pPr>
            <a:r>
              <a:rPr lang="hr-HR" dirty="0"/>
              <a:t>novorođenče ima </a:t>
            </a:r>
            <a:r>
              <a:rPr lang="hr-HR" dirty="0">
                <a:solidFill>
                  <a:srgbClr val="FF0000"/>
                </a:solidFill>
              </a:rPr>
              <a:t>poteškoće pri hranjenju</a:t>
            </a:r>
          </a:p>
          <a:p>
            <a:pPr>
              <a:buFontTx/>
              <a:buChar char="-"/>
            </a:pPr>
            <a:r>
              <a:rPr lang="hr-HR" dirty="0"/>
              <a:t>dijete </a:t>
            </a:r>
            <a:r>
              <a:rPr lang="hr-HR" dirty="0">
                <a:solidFill>
                  <a:srgbClr val="FF0000"/>
                </a:solidFill>
              </a:rPr>
              <a:t>nikad ne nauči sjediti</a:t>
            </a:r>
            <a:r>
              <a:rPr lang="hr-HR" dirty="0"/>
              <a:t> samostalno</a:t>
            </a:r>
          </a:p>
          <a:p>
            <a:pPr>
              <a:buFontTx/>
              <a:buChar char="-"/>
            </a:pPr>
            <a:r>
              <a:rPr lang="hr-HR" dirty="0"/>
              <a:t>smrtni ishod prije druge godine života zbog razvoja </a:t>
            </a:r>
            <a:r>
              <a:rPr lang="hr-HR" dirty="0">
                <a:solidFill>
                  <a:srgbClr val="FF0000"/>
                </a:solidFill>
              </a:rPr>
              <a:t>respiratorne </a:t>
            </a:r>
            <a:r>
              <a:rPr lang="hr-HR" dirty="0" err="1">
                <a:solidFill>
                  <a:srgbClr val="FF0000"/>
                </a:solidFill>
              </a:rPr>
              <a:t>insuficijencije</a:t>
            </a:r>
            <a:endParaRPr lang="hr-HR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hr-HR" dirty="0"/>
              <a:t>mentalni razvoj normalan</a:t>
            </a:r>
          </a:p>
          <a:p>
            <a:pPr>
              <a:buFontTx/>
              <a:buChar char="-"/>
            </a:pPr>
            <a:endParaRPr lang="hr-H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3">
      <a:dk1>
        <a:srgbClr val="3E3E5C"/>
      </a:dk1>
      <a:lt1>
        <a:srgbClr val="FFFFFF"/>
      </a:lt1>
      <a:dk2>
        <a:srgbClr val="4E68AF"/>
      </a:dk2>
      <a:lt2>
        <a:srgbClr val="FFFFFF"/>
      </a:lt2>
      <a:accent1>
        <a:srgbClr val="60597B"/>
      </a:accent1>
      <a:accent2>
        <a:srgbClr val="6666FF"/>
      </a:accent2>
      <a:accent3>
        <a:srgbClr val="B2B9D4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E3E5C"/>
        </a:dk1>
        <a:lt1>
          <a:srgbClr val="FFFFFF"/>
        </a:lt1>
        <a:dk2>
          <a:srgbClr val="4E68A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9D4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3">
      <a:dk1>
        <a:srgbClr val="3E3E5C"/>
      </a:dk1>
      <a:lt1>
        <a:srgbClr val="FFFFFF"/>
      </a:lt1>
      <a:dk2>
        <a:srgbClr val="4E68AF"/>
      </a:dk2>
      <a:lt2>
        <a:srgbClr val="FFFFFF"/>
      </a:lt2>
      <a:accent1>
        <a:srgbClr val="60597B"/>
      </a:accent1>
      <a:accent2>
        <a:srgbClr val="6666FF"/>
      </a:accent2>
      <a:accent3>
        <a:srgbClr val="B2B9D4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E3E5C"/>
        </a:dk1>
        <a:lt1>
          <a:srgbClr val="FFFFFF"/>
        </a:lt1>
        <a:dk2>
          <a:srgbClr val="4E68A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9D4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6149</TotalTime>
  <Words>2607</Words>
  <Application>Microsoft Office PowerPoint</Application>
  <PresentationFormat>On-screen Show (4:3)</PresentationFormat>
  <Paragraphs>293</Paragraphs>
  <Slides>44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Aharoni</vt:lpstr>
      <vt:lpstr>Arial</vt:lpstr>
      <vt:lpstr>Calibri</vt:lpstr>
      <vt:lpstr>Palatino Linotype</vt:lpstr>
      <vt:lpstr>Symbol</vt:lpstr>
      <vt:lpstr>Times</vt:lpstr>
      <vt:lpstr>Times New Roman</vt:lpstr>
      <vt:lpstr>Office Theme</vt:lpstr>
      <vt:lpstr>1_Default Design</vt:lpstr>
      <vt:lpstr>Default Design</vt:lpstr>
      <vt:lpstr>1_Office Theme</vt:lpstr>
      <vt:lpstr>PowerPoint Presentation</vt:lpstr>
      <vt:lpstr>Neuromuskularni sustav</vt:lpstr>
      <vt:lpstr>Kategorije NM bolesti</vt:lpstr>
      <vt:lpstr>Nasljedne spinalne mišićne atrofije (SMA)</vt:lpstr>
      <vt:lpstr>Histopatologija SMA – leđna moždina</vt:lpstr>
      <vt:lpstr>SMN geni</vt:lpstr>
      <vt:lpstr>Moguće funkcije SMN proteina</vt:lpstr>
      <vt:lpstr>Klinička slika SMA</vt:lpstr>
      <vt:lpstr>SMA tip 1</vt:lpstr>
      <vt:lpstr>SMA tip 1</vt:lpstr>
      <vt:lpstr>SMA tip 2</vt:lpstr>
      <vt:lpstr>SMA tip 3a</vt:lpstr>
      <vt:lpstr>PowerPoint Presentation</vt:lpstr>
      <vt:lpstr>EMNG</vt:lpstr>
      <vt:lpstr>Velike amplitude APs poprečno-prugastih mišićnih stanica u EMNG-u</vt:lpstr>
      <vt:lpstr>1. Loss of alpha-motoneruons 2. Empty cell beds 3. Glial cell bundles in the ventral spinal roots</vt:lpstr>
      <vt:lpstr>Histopatologija SMA - mišić</vt:lpstr>
      <vt:lpstr>Izgled mišićnih vlakana u bolesnika sa SMA</vt:lpstr>
      <vt:lpstr>Guido Werdnig (1844 Ratschach, Krain – 1919 Vienna)</vt:lpstr>
      <vt:lpstr>Historical note on Werdnig</vt:lpstr>
      <vt:lpstr>Werdnig’s brilliant description of SMA neuropathological features</vt:lpstr>
      <vt:lpstr>Johann Hoffmann (1857 Rheinhesse – 1919 Heidelberg)</vt:lpstr>
      <vt:lpstr>Hoffmann’s figure of anterior horns pathology in SMA</vt:lpstr>
      <vt:lpstr>Historical note on Hoffmann</vt:lpstr>
      <vt:lpstr>PowerPoint Presentation</vt:lpstr>
      <vt:lpstr>PowerPoint Presentation</vt:lpstr>
      <vt:lpstr>Zašto mutacije SMN1 gena (u više od 95% oboljelih), a ne SMN2 gena dovode do SMA?</vt:lpstr>
      <vt:lpstr>PowerPoint Presentation</vt:lpstr>
      <vt:lpstr>SMN genes and mutations   Why do mutations in SMN1 (in &gt;95% of cases), not SMN2 cause SMA?    Because SMN1 and SMN2 transcribe different RNA isoforms: </vt:lpstr>
      <vt:lpstr>PowerPoint Presentation</vt:lpstr>
      <vt:lpstr>PowerPoint Presentation</vt:lpstr>
      <vt:lpstr>PowerPoint Presentation</vt:lpstr>
      <vt:lpstr>The best animal model for SMA is</vt:lpstr>
      <vt:lpstr>PowerPoint Presentation</vt:lpstr>
      <vt:lpstr>PowerPoint Presentation</vt:lpstr>
      <vt:lpstr>Jutarnji list, 29. srpnja 2017.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Simic</dc:creator>
  <cp:lastModifiedBy>Goran Simic</cp:lastModifiedBy>
  <cp:revision>524</cp:revision>
  <dcterms:created xsi:type="dcterms:W3CDTF">2017-03-07T15:45:18Z</dcterms:created>
  <dcterms:modified xsi:type="dcterms:W3CDTF">2023-04-08T20:21:26Z</dcterms:modified>
</cp:coreProperties>
</file>