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3" r:id="rId2"/>
    <p:sldId id="275" r:id="rId3"/>
    <p:sldId id="276" r:id="rId4"/>
    <p:sldId id="277" r:id="rId5"/>
    <p:sldId id="278" r:id="rId6"/>
    <p:sldId id="279" r:id="rId7"/>
    <p:sldId id="291" r:id="rId8"/>
    <p:sldId id="303" r:id="rId9"/>
    <p:sldId id="282" r:id="rId10"/>
    <p:sldId id="283" r:id="rId11"/>
    <p:sldId id="284" r:id="rId12"/>
    <p:sldId id="285" r:id="rId13"/>
    <p:sldId id="274" r:id="rId14"/>
    <p:sldId id="281" r:id="rId15"/>
    <p:sldId id="273" r:id="rId16"/>
    <p:sldId id="271" r:id="rId17"/>
    <p:sldId id="272" r:id="rId18"/>
    <p:sldId id="259" r:id="rId19"/>
    <p:sldId id="286" r:id="rId20"/>
    <p:sldId id="287" r:id="rId21"/>
    <p:sldId id="289" r:id="rId22"/>
    <p:sldId id="288" r:id="rId23"/>
    <p:sldId id="260" r:id="rId24"/>
    <p:sldId id="261" r:id="rId25"/>
    <p:sldId id="262" r:id="rId26"/>
    <p:sldId id="263" r:id="rId27"/>
    <p:sldId id="292" r:id="rId28"/>
    <p:sldId id="305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306" r:id="rId37"/>
    <p:sldId id="290" r:id="rId38"/>
    <p:sldId id="308" r:id="rId39"/>
    <p:sldId id="293" r:id="rId40"/>
    <p:sldId id="294" r:id="rId41"/>
    <p:sldId id="309" r:id="rId42"/>
    <p:sldId id="295" r:id="rId43"/>
    <p:sldId id="296" r:id="rId44"/>
    <p:sldId id="297" r:id="rId45"/>
    <p:sldId id="298" r:id="rId46"/>
    <p:sldId id="310" r:id="rId47"/>
    <p:sldId id="299" r:id="rId48"/>
    <p:sldId id="300" r:id="rId49"/>
    <p:sldId id="301" r:id="rId50"/>
    <p:sldId id="321" r:id="rId51"/>
    <p:sldId id="302" r:id="rId52"/>
    <p:sldId id="311" r:id="rId53"/>
    <p:sldId id="312" r:id="rId54"/>
    <p:sldId id="313" r:id="rId55"/>
    <p:sldId id="314" r:id="rId56"/>
    <p:sldId id="329" r:id="rId57"/>
    <p:sldId id="327" r:id="rId58"/>
    <p:sldId id="341" r:id="rId59"/>
    <p:sldId id="342" r:id="rId60"/>
    <p:sldId id="323" r:id="rId6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78855" autoAdjust="0"/>
  </p:normalViewPr>
  <p:slideViewPr>
    <p:cSldViewPr>
      <p:cViewPr varScale="1">
        <p:scale>
          <a:sx n="93" d="100"/>
          <a:sy n="93" d="100"/>
        </p:scale>
        <p:origin x="17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C50DF-EC97-47B4-A9C9-6F459A736F01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2712-3AAE-469A-8BC2-C45A8D5211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90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2712-3AAE-469A-8BC2-C45A8D52119F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2712-3AAE-469A-8BC2-C45A8D52119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2712-3AAE-469A-8BC2-C45A8D52119F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Tri su najčešće vrste stanične smrti: tip 1 –</a:t>
            </a:r>
            <a:r>
              <a:rPr lang="hr-HR" dirty="0" err="1" smtClean="0"/>
              <a:t>apoptoza</a:t>
            </a:r>
            <a:r>
              <a:rPr lang="hr-HR" baseline="0" dirty="0" smtClean="0"/>
              <a:t>, tip 2 – </a:t>
            </a:r>
            <a:r>
              <a:rPr lang="hr-HR" baseline="0" dirty="0" err="1" smtClean="0"/>
              <a:t>autofagija</a:t>
            </a:r>
            <a:r>
              <a:rPr lang="hr-HR" baseline="0" dirty="0" smtClean="0"/>
              <a:t> i tip 3 – </a:t>
            </a:r>
            <a:r>
              <a:rPr lang="hr-HR" baseline="0" dirty="0" err="1" smtClean="0"/>
              <a:t>citoplazmatska</a:t>
            </a:r>
            <a:r>
              <a:rPr lang="hr-HR" baseline="0" dirty="0" smtClean="0"/>
              <a:t> (</a:t>
            </a:r>
            <a:r>
              <a:rPr lang="hr-HR" baseline="0" dirty="0" err="1" smtClean="0"/>
              <a:t>lizosomalna</a:t>
            </a:r>
            <a:r>
              <a:rPr lang="hr-HR" baseline="0" dirty="0" smtClean="0"/>
              <a:t>) dezintegracija ili nekroza. Tipovi 3A – </a:t>
            </a:r>
            <a:r>
              <a:rPr lang="hr-HR" baseline="0" dirty="0" err="1" smtClean="0"/>
              <a:t>nelizosomalna</a:t>
            </a:r>
            <a:r>
              <a:rPr lang="hr-HR" baseline="0" dirty="0" smtClean="0"/>
              <a:t> dezintegracija i tip 4 – </a:t>
            </a:r>
            <a:r>
              <a:rPr lang="hr-HR" baseline="0" dirty="0" err="1" smtClean="0"/>
              <a:t>aponekroza</a:t>
            </a:r>
            <a:r>
              <a:rPr lang="hr-HR" baseline="0" dirty="0" smtClean="0"/>
              <a:t>, puno se rjeđe susreću.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2712-3AAE-469A-8BC2-C45A8D52119F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D855-89D4-4C98-8F9F-AEB1345C4237}" type="datetimeFigureOut">
              <a:rPr lang="sr-Latn-CS" smtClean="0"/>
              <a:pPr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1939-A337-4DE1-8768-428B36FC6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Uvod u </a:t>
            </a:r>
            <a:r>
              <a:rPr lang="hr-HR" dirty="0" err="1" smtClean="0"/>
              <a:t>neuromišićne</a:t>
            </a:r>
            <a:r>
              <a:rPr lang="hr-HR" dirty="0" smtClean="0"/>
              <a:t> bolesti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Goran Šimić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Alfa </a:t>
            </a:r>
            <a:r>
              <a:rPr lang="hr-HR" dirty="0" err="1" smtClean="0"/>
              <a:t>motoneuroni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-   inerviraju mišićna vlakna većine poprečno-prugastih mišića</a:t>
            </a:r>
          </a:p>
          <a:p>
            <a:pPr>
              <a:buNone/>
            </a:pPr>
            <a:r>
              <a:rPr lang="hr-HR" dirty="0" smtClean="0"/>
              <a:t>-   aksoni im ne inerviraju mišićna vretena – </a:t>
            </a:r>
            <a:r>
              <a:rPr lang="hr-HR" dirty="0" err="1" smtClean="0"/>
              <a:t>ekstrafuzalna</a:t>
            </a:r>
            <a:r>
              <a:rPr lang="hr-HR" dirty="0" smtClean="0"/>
              <a:t> vlakna</a:t>
            </a:r>
          </a:p>
          <a:p>
            <a:pPr>
              <a:buNone/>
            </a:pPr>
            <a:r>
              <a:rPr lang="hr-HR" dirty="0" smtClean="0"/>
              <a:t>-   imaju dugačak akson velikog promjera</a:t>
            </a:r>
          </a:p>
          <a:p>
            <a:pPr>
              <a:buFontTx/>
              <a:buChar char="-"/>
            </a:pPr>
            <a:r>
              <a:rPr lang="hr-HR" dirty="0" smtClean="0"/>
              <a:t>dobro </a:t>
            </a:r>
            <a:r>
              <a:rPr lang="hr-HR" dirty="0" err="1" smtClean="0"/>
              <a:t>mijeliniziran</a:t>
            </a:r>
            <a:r>
              <a:rPr lang="hr-HR" dirty="0" smtClean="0"/>
              <a:t> – velika brzina provođenja AP (40-60 m/s)</a:t>
            </a:r>
          </a:p>
          <a:p>
            <a:pPr>
              <a:buFontTx/>
              <a:buChar char="-"/>
            </a:pPr>
            <a:r>
              <a:rPr lang="hr-HR" dirty="0" smtClean="0"/>
              <a:t>opsežno </a:t>
            </a:r>
            <a:r>
              <a:rPr lang="hr-HR" dirty="0" err="1" smtClean="0"/>
              <a:t>dendritičko</a:t>
            </a:r>
            <a:r>
              <a:rPr lang="hr-HR" dirty="0" smtClean="0"/>
              <a:t> razgranjenje (i do 10.000 sinapsi)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Beta </a:t>
            </a:r>
            <a:r>
              <a:rPr lang="hr-HR" dirty="0" err="1" smtClean="0"/>
              <a:t>motoneuroni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hr-HR" dirty="0" smtClean="0"/>
              <a:t>nazivaju se i skeletno-</a:t>
            </a:r>
            <a:r>
              <a:rPr lang="hr-HR" dirty="0" err="1" smtClean="0"/>
              <a:t>fuzimotorni</a:t>
            </a:r>
            <a:r>
              <a:rPr lang="hr-HR" dirty="0" smtClean="0"/>
              <a:t> </a:t>
            </a:r>
            <a:r>
              <a:rPr lang="hr-HR" dirty="0" err="1" smtClean="0"/>
              <a:t>motoneuroni</a:t>
            </a:r>
            <a:r>
              <a:rPr lang="hr-HR" dirty="0" smtClean="0"/>
              <a:t> jer inerviraju i </a:t>
            </a:r>
            <a:r>
              <a:rPr lang="hr-HR" dirty="0" err="1" smtClean="0"/>
              <a:t>intra</a:t>
            </a:r>
            <a:r>
              <a:rPr lang="hr-HR" dirty="0" smtClean="0"/>
              <a:t>- </a:t>
            </a:r>
            <a:r>
              <a:rPr lang="hr-HR" dirty="0" err="1" smtClean="0"/>
              <a:t>i</a:t>
            </a:r>
            <a:r>
              <a:rPr lang="hr-HR" dirty="0" smtClean="0"/>
              <a:t> </a:t>
            </a:r>
            <a:r>
              <a:rPr lang="hr-HR" dirty="0" err="1" smtClean="0"/>
              <a:t>ekstrafuzalna</a:t>
            </a:r>
            <a:r>
              <a:rPr lang="hr-HR" dirty="0" smtClean="0"/>
              <a:t> mišićna vlakna</a:t>
            </a:r>
          </a:p>
          <a:p>
            <a:pPr>
              <a:buFontTx/>
              <a:buChar char="-"/>
            </a:pPr>
            <a:r>
              <a:rPr lang="hr-HR" dirty="0" smtClean="0"/>
              <a:t>ta fiziološka svojstva opisana su u viših primata, pa se pretpostavlja da postoje i u ljudi</a:t>
            </a:r>
          </a:p>
          <a:p>
            <a:pPr>
              <a:buFontTx/>
              <a:buChar char="-"/>
            </a:pPr>
            <a:r>
              <a:rPr lang="hr-HR" dirty="0" smtClean="0"/>
              <a:t>prema dostupnim podatcima, čini se da su svojstva beta-</a:t>
            </a:r>
            <a:r>
              <a:rPr lang="hr-HR" dirty="0" err="1" smtClean="0"/>
              <a:t>motoneurona</a:t>
            </a:r>
            <a:r>
              <a:rPr lang="hr-HR" dirty="0" smtClean="0"/>
              <a:t> i </a:t>
            </a:r>
            <a:r>
              <a:rPr lang="hr-HR" dirty="0" err="1" smtClean="0"/>
              <a:t>ekstrafuzalnih</a:t>
            </a:r>
            <a:r>
              <a:rPr lang="hr-HR" dirty="0" smtClean="0"/>
              <a:t> mišićnih vlakana koje inerviraju identična onima u alfa-</a:t>
            </a:r>
            <a:r>
              <a:rPr lang="hr-HR" dirty="0" err="1" smtClean="0"/>
              <a:t>motoneurona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hr-HR" dirty="0" smtClean="0"/>
              <a:t>Gama </a:t>
            </a:r>
            <a:r>
              <a:rPr lang="hr-HR" dirty="0" err="1" smtClean="0"/>
              <a:t>motoneuroni</a:t>
            </a:r>
            <a:endParaRPr lang="hr-HR" dirty="0"/>
          </a:p>
        </p:txBody>
      </p:sp>
      <p:pic>
        <p:nvPicPr>
          <p:cNvPr id="6" name="Content Placeholder 5" descr="slika djuka dobra 2 alfa gama koak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4310" y="4102394"/>
            <a:ext cx="5522334" cy="2398440"/>
          </a:xfrm>
        </p:spPr>
      </p:pic>
      <p:sp>
        <p:nvSpPr>
          <p:cNvPr id="5" name="TextBox 4"/>
          <p:cNvSpPr txBox="1"/>
          <p:nvPr/>
        </p:nvSpPr>
        <p:spPr>
          <a:xfrm>
            <a:off x="285720" y="1142984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 značajno manji od alfa-</a:t>
            </a:r>
            <a:r>
              <a:rPr lang="hr-HR" sz="2400" dirty="0" err="1" smtClean="0"/>
              <a:t>motoneurona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 inerviraju isključivo jedan ili više tipova specijaliziranih mišićnih  vlakana unutar mišićnog vretena (specijaliziranog </a:t>
            </a:r>
            <a:r>
              <a:rPr lang="hr-HR" sz="2400" dirty="0" err="1" smtClean="0"/>
              <a:t>receptornog</a:t>
            </a:r>
            <a:r>
              <a:rPr lang="hr-HR" sz="2400" dirty="0" smtClean="0"/>
              <a:t> organa koji detektira istezanje mišića mišićima)</a:t>
            </a:r>
          </a:p>
          <a:p>
            <a:pPr>
              <a:buFontTx/>
              <a:buChar char="-"/>
            </a:pPr>
            <a:r>
              <a:rPr lang="hr-HR" sz="2400" dirty="0" smtClean="0"/>
              <a:t> aksoni gama </a:t>
            </a:r>
            <a:r>
              <a:rPr lang="hr-HR" sz="2400" dirty="0" err="1" smtClean="0"/>
              <a:t>motoneurona</a:t>
            </a:r>
            <a:r>
              <a:rPr lang="hr-HR" sz="2400" dirty="0" smtClean="0"/>
              <a:t> stoga se nazivaju </a:t>
            </a:r>
            <a:r>
              <a:rPr lang="hr-HR" sz="2400" dirty="0" err="1" smtClean="0"/>
              <a:t>intrafuzalnim</a:t>
            </a:r>
            <a:r>
              <a:rPr lang="hr-HR" sz="2400" dirty="0" smtClean="0"/>
              <a:t> vlaknima</a:t>
            </a:r>
          </a:p>
          <a:p>
            <a:pPr>
              <a:buFontTx/>
              <a:buChar char="-"/>
            </a:pPr>
            <a:r>
              <a:rPr lang="hr-HR" sz="2400" dirty="0" smtClean="0"/>
              <a:t> putem alfa-gama </a:t>
            </a:r>
            <a:r>
              <a:rPr lang="hr-HR" sz="2400" dirty="0" err="1" smtClean="0"/>
              <a:t>koaktivacije</a:t>
            </a:r>
            <a:r>
              <a:rPr lang="hr-HR" sz="2400" dirty="0" smtClean="0"/>
              <a:t> sprečava se prekomjerna </a:t>
            </a:r>
            <a:r>
              <a:rPr lang="hr-HR" sz="2400" dirty="0" err="1" smtClean="0"/>
              <a:t>kontracija</a:t>
            </a:r>
            <a:r>
              <a:rPr lang="hr-HR" sz="2400" dirty="0" smtClean="0"/>
              <a:t> mišića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hr-HR" dirty="0" smtClean="0"/>
              <a:t>Tipovi motoričkih jedinica</a:t>
            </a:r>
            <a:endParaRPr lang="hr-H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928670"/>
          <a:ext cx="8501122" cy="56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255">
                <a:tc rowSpan="2">
                  <a:txBody>
                    <a:bodyPr/>
                    <a:lstStyle/>
                    <a:p>
                      <a:pPr algn="l"/>
                      <a:r>
                        <a:rPr lang="hr-HR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Mehanička svojstva motoričkih jedinica i svojstva </a:t>
                      </a:r>
                      <a:r>
                        <a:rPr lang="hr-H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odgovarajućih </a:t>
                      </a:r>
                      <a:r>
                        <a:rPr lang="hr-HR" sz="18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motoneurona</a:t>
                      </a:r>
                      <a:endParaRPr lang="hr-HR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Tip 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Tip 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Tip 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0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 (SO)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sporo kontrahirajuća,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visoko otporna </a:t>
                      </a:r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na zamor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 (FOG)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brzo kontrahirajuća, umjereno otporna na zamor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FF (FG)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vrlo brzo </a:t>
                      </a:r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kontrahirajuća, slabo otporna na zamor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Brzina 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kontrakcije (cijepanja</a:t>
                      </a:r>
                      <a:r>
                        <a:rPr lang="hr-HR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 trošenja ATP-a)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 stvorena</a:t>
                      </a:r>
                      <a:r>
                        <a:rPr lang="hr-HR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sila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osrednja do velika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ajveća 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(2-3x 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veća</a:t>
                      </a:r>
                    </a:p>
                    <a:p>
                      <a:pPr algn="ctr"/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od tipa 1)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69">
                <a:tc>
                  <a:txBody>
                    <a:bodyPr/>
                    <a:lstStyle/>
                    <a:p>
                      <a:pPr algn="l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Veličina some alfa- (i beta-) 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motoneurona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najmanja (tonički alfa-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motoneuroni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srednja</a:t>
                      </a:r>
                      <a:endParaRPr lang="hr-H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najveća (fazički alfa-motoneuroni)</a:t>
                      </a:r>
                      <a:endParaRPr lang="hr-H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255">
                <a:tc>
                  <a:txBody>
                    <a:bodyPr/>
                    <a:lstStyle/>
                    <a:p>
                      <a:pPr algn="l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Debljina mišićnih vlakana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osrednja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velika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69">
                <a:tc>
                  <a:txBody>
                    <a:bodyPr/>
                    <a:lstStyle/>
                    <a:p>
                      <a:pPr algn="l"/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Oksidativnih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enzima (</a:t>
                      </a:r>
                      <a:r>
                        <a:rPr lang="hr-HR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npr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hr-HR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r-HR" sz="16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sukcinat</a:t>
                      </a:r>
                      <a:r>
                        <a:rPr lang="hr-HR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r-HR" sz="16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dehidrogenaze</a:t>
                      </a:r>
                      <a:r>
                        <a:rPr lang="hr-HR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uno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puno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malo</a:t>
                      </a:r>
                      <a:endParaRPr lang="hr-H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8803">
                <a:tc>
                  <a:txBody>
                    <a:bodyPr/>
                    <a:lstStyle/>
                    <a:p>
                      <a:pPr algn="l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ATP se generira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aerobnim sustavom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(zato se zovu i 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oksidativna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vlakna)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aerobnim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sustavom</a:t>
                      </a:r>
                    </a:p>
                    <a:p>
                      <a:pPr algn="ctr"/>
                      <a:r>
                        <a:rPr lang="hr-HR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r-HR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oksidativna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vlakna)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glikolitičkim</a:t>
                      </a:r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sustavom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1738">
                <a:tc>
                  <a:txBody>
                    <a:bodyPr/>
                    <a:lstStyle/>
                    <a:p>
                      <a:pPr algn="l"/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Nalaze se najviše u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mišićima koji održavaju stav tijela 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npr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musculus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hr-HR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soleus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Mišićim</a:t>
                      </a:r>
                      <a:r>
                        <a:rPr lang="hr-HR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koji se koriste u aktivnostima srednjeg intenziteta</a:t>
                      </a:r>
                      <a:endParaRPr lang="hr-H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vanjskim očnim mišićima, unutarnjim mišićima šake i prstiju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Mitohondriji mišićnih vlakana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4400552" cy="285752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err="1" smtClean="0"/>
              <a:t>subsarkolemalni</a:t>
            </a:r>
            <a:r>
              <a:rPr lang="hr-HR" dirty="0" smtClean="0"/>
              <a:t> (SS)</a:t>
            </a:r>
          </a:p>
          <a:p>
            <a:pPr>
              <a:buFontTx/>
              <a:buChar char="-"/>
            </a:pPr>
            <a:r>
              <a:rPr lang="hr-HR" dirty="0" err="1" smtClean="0"/>
              <a:t>intermiofibrilarni</a:t>
            </a:r>
            <a:r>
              <a:rPr lang="hr-HR" dirty="0" smtClean="0"/>
              <a:t> (IMF)</a:t>
            </a:r>
          </a:p>
          <a:p>
            <a:pPr>
              <a:buFontTx/>
              <a:buChar char="-"/>
            </a:pPr>
            <a:r>
              <a:rPr lang="hr-HR" dirty="0" smtClean="0"/>
              <a:t>funkcionalno </a:t>
            </a:r>
            <a:r>
              <a:rPr lang="hr-HR" dirty="0" smtClean="0">
                <a:solidFill>
                  <a:srgbClr val="FF0000"/>
                </a:solidFill>
              </a:rPr>
              <a:t>različiti po </a:t>
            </a:r>
            <a:r>
              <a:rPr lang="hr-HR" dirty="0" smtClean="0"/>
              <a:t>sadržaju </a:t>
            </a:r>
            <a:r>
              <a:rPr lang="hr-HR" dirty="0" err="1" smtClean="0"/>
              <a:t>citokroma</a:t>
            </a:r>
            <a:r>
              <a:rPr lang="hr-HR" dirty="0" smtClean="0"/>
              <a:t>, kapacitetu respiracije i </a:t>
            </a:r>
            <a:r>
              <a:rPr lang="hr-HR" dirty="0" smtClean="0">
                <a:solidFill>
                  <a:srgbClr val="FF0000"/>
                </a:solidFill>
              </a:rPr>
              <a:t>prijemljivosti na </a:t>
            </a:r>
            <a:r>
              <a:rPr lang="hr-HR" dirty="0" err="1" smtClean="0">
                <a:solidFill>
                  <a:srgbClr val="FF0000"/>
                </a:solidFill>
              </a:rPr>
              <a:t>apoptotične</a:t>
            </a:r>
            <a:r>
              <a:rPr lang="hr-HR" dirty="0" smtClean="0">
                <a:solidFill>
                  <a:srgbClr val="FF0000"/>
                </a:solidFill>
              </a:rPr>
              <a:t> podražaje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Picture 4" descr="ss imf mit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71678"/>
            <a:ext cx="3429024" cy="3411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Adhihetty</a:t>
            </a:r>
            <a:r>
              <a:rPr lang="hr-HR" sz="1000" dirty="0" smtClean="0"/>
              <a:t> et al., </a:t>
            </a:r>
            <a:r>
              <a:rPr lang="hr-HR" sz="1000" i="1" dirty="0" smtClean="0"/>
              <a:t>J </a:t>
            </a:r>
            <a:r>
              <a:rPr lang="hr-HR" sz="1000" i="1" dirty="0" err="1" smtClean="0"/>
              <a:t>Physiol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Cell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Physiol</a:t>
            </a:r>
            <a:r>
              <a:rPr lang="hr-HR" sz="1000" dirty="0" smtClean="0"/>
              <a:t>, 2005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Glavna obilježja različitih</a:t>
            </a:r>
            <a:br>
              <a:rPr lang="hr-HR" dirty="0" smtClean="0"/>
            </a:br>
            <a:r>
              <a:rPr lang="hr-HR" dirty="0" smtClean="0"/>
              <a:t>vrsta stanične smrti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8" y="1571614"/>
          <a:ext cx="7643865" cy="504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20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jezgra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membrana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citoplazma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heterofagička</a:t>
                      </a:r>
                      <a:r>
                        <a:rPr lang="hr-HR" dirty="0" smtClean="0"/>
                        <a:t> eliminacija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r>
                        <a:rPr lang="hr-HR" dirty="0" smtClean="0"/>
                        <a:t>Tip 1</a:t>
                      </a:r>
                    </a:p>
                    <a:p>
                      <a:r>
                        <a:rPr lang="hr-HR" dirty="0" err="1" smtClean="0"/>
                        <a:t>apoptoza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piknotična</a:t>
                      </a:r>
                      <a:r>
                        <a:rPr lang="hr-HR" sz="1400" dirty="0" smtClean="0"/>
                        <a:t>,</a:t>
                      </a:r>
                    </a:p>
                    <a:p>
                      <a:r>
                        <a:rPr lang="hr-HR" sz="1400" dirty="0" err="1" smtClean="0"/>
                        <a:t>kromatin</a:t>
                      </a:r>
                      <a:r>
                        <a:rPr lang="hr-HR" sz="1400" dirty="0" smtClean="0"/>
                        <a:t> kondenziran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konvoluirana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destrukcija</a:t>
                      </a:r>
                      <a:endParaRPr lang="hr-H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izražena</a:t>
                      </a:r>
                      <a:endParaRPr lang="hr-H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r>
                        <a:rPr lang="hr-HR" dirty="0" smtClean="0"/>
                        <a:t>Tip</a:t>
                      </a:r>
                      <a:r>
                        <a:rPr lang="hr-HR" baseline="0" dirty="0" smtClean="0"/>
                        <a:t> 2</a:t>
                      </a:r>
                    </a:p>
                    <a:p>
                      <a:r>
                        <a:rPr lang="hr-HR" dirty="0" err="1" smtClean="0"/>
                        <a:t>autofagija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dijelovi jezgre odvojeni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ponekad prisutna</a:t>
                      </a:r>
                      <a:r>
                        <a:rPr lang="hr-HR" sz="1400" baseline="0" dirty="0" smtClean="0"/>
                        <a:t> endocitoza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prisutan</a:t>
                      </a:r>
                      <a:r>
                        <a:rPr lang="hr-HR" sz="1400" baseline="0" dirty="0" smtClean="0">
                          <a:solidFill>
                            <a:srgbClr val="FF0000"/>
                          </a:solidFill>
                        </a:rPr>
                        <a:t> veliki broj </a:t>
                      </a:r>
                      <a:r>
                        <a:rPr lang="hr-HR" sz="1400" baseline="0" dirty="0" err="1" smtClean="0">
                          <a:solidFill>
                            <a:srgbClr val="FF0000"/>
                          </a:solidFill>
                        </a:rPr>
                        <a:t>autofagičkih</a:t>
                      </a:r>
                      <a:r>
                        <a:rPr lang="hr-HR" sz="1400" baseline="0" dirty="0" smtClean="0">
                          <a:solidFill>
                            <a:srgbClr val="FF0000"/>
                          </a:solidFill>
                        </a:rPr>
                        <a:t> vakuola</a:t>
                      </a:r>
                      <a:endParaRPr lang="hr-H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rijetka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r>
                        <a:rPr lang="hr-HR" dirty="0" smtClean="0"/>
                        <a:t>Tip</a:t>
                      </a:r>
                      <a:r>
                        <a:rPr lang="hr-HR" baseline="0" dirty="0" smtClean="0"/>
                        <a:t> 3A</a:t>
                      </a:r>
                    </a:p>
                    <a:p>
                      <a:r>
                        <a:rPr lang="hr-HR" dirty="0" err="1" smtClean="0"/>
                        <a:t>nelizosomalna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dezintegracija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kasna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baseline="0" dirty="0" err="1" smtClean="0"/>
                        <a:t>vakuolizacija</a:t>
                      </a:r>
                      <a:r>
                        <a:rPr lang="hr-HR" sz="1400" baseline="0" dirty="0" smtClean="0"/>
                        <a:t>, zatim dezintegracija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često vrlo rano</a:t>
                      </a:r>
                      <a:r>
                        <a:rPr lang="hr-HR" sz="1400" baseline="0" dirty="0" smtClean="0"/>
                        <a:t> puca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stanica</a:t>
                      </a:r>
                      <a:r>
                        <a:rPr lang="hr-HR" sz="1400" baseline="0" dirty="0" smtClean="0">
                          <a:solidFill>
                            <a:srgbClr val="FF0000"/>
                          </a:solidFill>
                        </a:rPr>
                        <a:t> umire bez učešća </a:t>
                      </a:r>
                      <a:r>
                        <a:rPr lang="hr-HR" sz="1400" baseline="0" dirty="0" err="1" smtClean="0">
                          <a:solidFill>
                            <a:srgbClr val="FF0000"/>
                          </a:solidFill>
                        </a:rPr>
                        <a:t>lizosoma</a:t>
                      </a:r>
                      <a:endParaRPr lang="hr-H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ne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r>
                        <a:rPr lang="hr-HR" dirty="0" smtClean="0"/>
                        <a:t>Tip 3B</a:t>
                      </a:r>
                    </a:p>
                    <a:p>
                      <a:r>
                        <a:rPr lang="hr-HR" dirty="0" smtClean="0"/>
                        <a:t>nekroza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porast</a:t>
                      </a:r>
                      <a:r>
                        <a:rPr lang="hr-HR" sz="1400" baseline="0" dirty="0" smtClean="0"/>
                        <a:t> granuliranosti </a:t>
                      </a:r>
                      <a:r>
                        <a:rPr lang="hr-HR" sz="1400" baseline="0" dirty="0" err="1" smtClean="0"/>
                        <a:t>kromatina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nabubrena</a:t>
                      </a:r>
                      <a:r>
                        <a:rPr lang="hr-HR" sz="1400" baseline="0" dirty="0" smtClean="0"/>
                        <a:t> i </a:t>
                      </a:r>
                      <a:r>
                        <a:rPr lang="hr-HR" sz="1400" dirty="0" smtClean="0"/>
                        <a:t>zaobljena,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baseline="0" dirty="0" err="1" smtClean="0"/>
                        <a:t>kasnijie</a:t>
                      </a:r>
                      <a:r>
                        <a:rPr lang="hr-HR" sz="1400" baseline="0" dirty="0" smtClean="0"/>
                        <a:t> puca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stanica</a:t>
                      </a:r>
                      <a:r>
                        <a:rPr lang="hr-HR" sz="1400" baseline="0" dirty="0" smtClean="0">
                          <a:solidFill>
                            <a:srgbClr val="FF0000"/>
                          </a:solidFill>
                        </a:rPr>
                        <a:t> umire bez učešća </a:t>
                      </a:r>
                      <a:r>
                        <a:rPr lang="hr-HR" sz="1400" baseline="0" dirty="0" err="1" smtClean="0">
                          <a:solidFill>
                            <a:srgbClr val="FF0000"/>
                          </a:solidFill>
                        </a:rPr>
                        <a:t>lizosoma</a:t>
                      </a:r>
                      <a:endParaRPr lang="hr-H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da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09">
                <a:tc>
                  <a:txBody>
                    <a:bodyPr/>
                    <a:lstStyle/>
                    <a:p>
                      <a:r>
                        <a:rPr lang="hr-HR" dirty="0" smtClean="0"/>
                        <a:t>Tip 4</a:t>
                      </a:r>
                    </a:p>
                    <a:p>
                      <a:r>
                        <a:rPr lang="hr-HR" dirty="0" err="1" smtClean="0"/>
                        <a:t>aponekroza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najprije</a:t>
                      </a:r>
                      <a:r>
                        <a:rPr lang="hr-HR" sz="1400" baseline="0" dirty="0" smtClean="0"/>
                        <a:t> kao u 1, zatim kao u 3B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najprije</a:t>
                      </a:r>
                      <a:r>
                        <a:rPr lang="hr-HR" sz="1400" baseline="0" dirty="0" smtClean="0"/>
                        <a:t> kao u 1, zatim kao u 3B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najprije</a:t>
                      </a:r>
                      <a:r>
                        <a:rPr lang="hr-HR" sz="1400" baseline="0" dirty="0" smtClean="0"/>
                        <a:t> kao u 1, zatim kao u 3B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izrazita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stanične smrti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059536"/>
            <a:ext cx="105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apoptoza</a:t>
            </a:r>
            <a:endParaRPr lang="hr-HR" dirty="0" smtClean="0"/>
          </a:p>
          <a:p>
            <a:r>
              <a:rPr lang="hr-HR" dirty="0" smtClean="0"/>
              <a:t>tip 1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774048"/>
            <a:ext cx="111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autofagija</a:t>
            </a:r>
            <a:endParaRPr lang="hr-HR" dirty="0" smtClean="0"/>
          </a:p>
          <a:p>
            <a:r>
              <a:rPr lang="hr-HR" dirty="0" smtClean="0"/>
              <a:t>tip 2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429264"/>
            <a:ext cx="91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nekroza</a:t>
            </a:r>
          </a:p>
          <a:p>
            <a:r>
              <a:rPr lang="hr-HR" dirty="0" smtClean="0"/>
              <a:t>tip 3B</a:t>
            </a:r>
            <a:endParaRPr lang="hr-HR" dirty="0"/>
          </a:p>
        </p:txBody>
      </p:sp>
      <p:pic>
        <p:nvPicPr>
          <p:cNvPr id="9" name="Picture 8" descr="slika sv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26105"/>
            <a:ext cx="5715040" cy="4903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Clarke</a:t>
            </a:r>
            <a:r>
              <a:rPr lang="hr-HR" sz="1000" dirty="0" smtClean="0"/>
              <a:t> P, </a:t>
            </a:r>
            <a:r>
              <a:rPr lang="hr-HR" sz="1000" i="1" dirty="0" err="1" smtClean="0"/>
              <a:t>Anat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Embryol</a:t>
            </a:r>
            <a:r>
              <a:rPr lang="hr-HR" sz="1000" dirty="0" smtClean="0"/>
              <a:t>, 1990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Programirana stanična smrt - </a:t>
            </a:r>
            <a:r>
              <a:rPr lang="hr-HR" dirty="0" err="1" smtClean="0"/>
              <a:t>apoptoza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fiziološka tijekom razvitka, patofiziološki događaj tijekom različitih bolesti</a:t>
            </a:r>
          </a:p>
          <a:p>
            <a:pPr>
              <a:buFontTx/>
              <a:buChar char="-"/>
            </a:pPr>
            <a:r>
              <a:rPr lang="hr-HR" dirty="0" smtClean="0"/>
              <a:t>genski programirana</a:t>
            </a:r>
          </a:p>
          <a:p>
            <a:pPr>
              <a:buFontTx/>
              <a:buChar char="-"/>
            </a:pPr>
            <a:r>
              <a:rPr lang="hr-HR" dirty="0" smtClean="0"/>
              <a:t>biološka strategija za uklanjanje nepoželjnih stanica</a:t>
            </a:r>
          </a:p>
          <a:p>
            <a:pPr>
              <a:buFontTx/>
              <a:buChar char="-"/>
            </a:pPr>
            <a:r>
              <a:rPr lang="hr-HR" dirty="0" smtClean="0"/>
              <a:t>aktivna, </a:t>
            </a:r>
            <a:r>
              <a:rPr lang="hr-HR" dirty="0" smtClean="0">
                <a:solidFill>
                  <a:srgbClr val="FF0000"/>
                </a:solidFill>
              </a:rPr>
              <a:t>brza</a:t>
            </a:r>
            <a:r>
              <a:rPr lang="hr-HR" dirty="0" smtClean="0"/>
              <a:t> (2-7h) i </a:t>
            </a:r>
            <a:r>
              <a:rPr lang="hr-HR" dirty="0" smtClean="0">
                <a:solidFill>
                  <a:srgbClr val="FF0000"/>
                </a:solidFill>
              </a:rPr>
              <a:t>svrsishodna</a:t>
            </a:r>
          </a:p>
          <a:p>
            <a:pPr>
              <a:buFontTx/>
              <a:buChar char="-"/>
            </a:pPr>
            <a:r>
              <a:rPr lang="hr-HR" dirty="0" smtClean="0"/>
              <a:t>obično zahvaća </a:t>
            </a:r>
            <a:r>
              <a:rPr lang="hr-HR" dirty="0" smtClean="0">
                <a:solidFill>
                  <a:srgbClr val="FF0000"/>
                </a:solidFill>
              </a:rPr>
              <a:t>pojedinačne</a:t>
            </a:r>
            <a:r>
              <a:rPr lang="hr-HR" dirty="0" smtClean="0"/>
              <a:t> stanice</a:t>
            </a:r>
          </a:p>
          <a:p>
            <a:pPr>
              <a:buFontTx/>
              <a:buChar char="-"/>
            </a:pPr>
            <a:r>
              <a:rPr lang="hr-HR" dirty="0" smtClean="0"/>
              <a:t>nisu aktivirani reaktivni upalni mehanizmi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Obilježja </a:t>
            </a:r>
            <a:r>
              <a:rPr lang="hr-HR" dirty="0" err="1" smtClean="0"/>
              <a:t>apoptoze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5003"/>
            <a:ext cx="8229600" cy="345439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>
                <a:solidFill>
                  <a:srgbClr val="FF0000"/>
                </a:solidFill>
              </a:rPr>
              <a:t>kondenzacija</a:t>
            </a:r>
            <a:r>
              <a:rPr lang="hr-HR" sz="2400" dirty="0" smtClean="0"/>
              <a:t> jezgre i citoplazme</a:t>
            </a:r>
          </a:p>
          <a:p>
            <a:pPr>
              <a:buFontTx/>
              <a:buChar char="-"/>
            </a:pPr>
            <a:r>
              <a:rPr lang="hr-HR" sz="2400" dirty="0" err="1" smtClean="0">
                <a:solidFill>
                  <a:srgbClr val="FF0000"/>
                </a:solidFill>
              </a:rPr>
              <a:t>fragmenacija</a:t>
            </a:r>
            <a:r>
              <a:rPr lang="hr-HR" sz="2400" dirty="0" smtClean="0"/>
              <a:t> DNA u </a:t>
            </a:r>
            <a:r>
              <a:rPr lang="hr-HR" sz="2400" dirty="0" err="1" smtClean="0"/>
              <a:t>oligonukleosomalne</a:t>
            </a:r>
            <a:r>
              <a:rPr lang="hr-HR" sz="2400" dirty="0" smtClean="0"/>
              <a:t> fragmente putem aktiviranih endogenih </a:t>
            </a:r>
            <a:r>
              <a:rPr lang="hr-HR" sz="2400" dirty="0" err="1" smtClean="0"/>
              <a:t>endonukleaza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kondenzacija </a:t>
            </a:r>
            <a:r>
              <a:rPr lang="hr-HR" sz="2400" dirty="0" err="1" smtClean="0"/>
              <a:t>kromatina</a:t>
            </a:r>
            <a:r>
              <a:rPr lang="hr-HR" sz="2400" dirty="0" smtClean="0"/>
              <a:t> do </a:t>
            </a:r>
            <a:r>
              <a:rPr lang="hr-HR" sz="2400" dirty="0" err="1" smtClean="0"/>
              <a:t>piknoze</a:t>
            </a:r>
            <a:r>
              <a:rPr lang="hr-HR" sz="2400" dirty="0" smtClean="0"/>
              <a:t> jezgre</a:t>
            </a:r>
          </a:p>
          <a:p>
            <a:pPr>
              <a:buFontTx/>
              <a:buChar char="-"/>
            </a:pPr>
            <a:r>
              <a:rPr lang="hr-HR" sz="2400" dirty="0" err="1" smtClean="0"/>
              <a:t>protruzije</a:t>
            </a:r>
            <a:r>
              <a:rPr lang="hr-HR" sz="2400" dirty="0" smtClean="0"/>
              <a:t> stanične membrane</a:t>
            </a:r>
          </a:p>
          <a:p>
            <a:pPr>
              <a:buFontTx/>
              <a:buChar char="-"/>
            </a:pPr>
            <a:r>
              <a:rPr lang="hr-HR" sz="2400" dirty="0" smtClean="0"/>
              <a:t>stvaranje “</a:t>
            </a:r>
            <a:r>
              <a:rPr lang="hr-HR" sz="2400" dirty="0" err="1" smtClean="0">
                <a:solidFill>
                  <a:srgbClr val="FF0000"/>
                </a:solidFill>
              </a:rPr>
              <a:t>apoptotičkih</a:t>
            </a:r>
            <a:r>
              <a:rPr lang="hr-HR" sz="2400" dirty="0" smtClean="0">
                <a:solidFill>
                  <a:srgbClr val="FF0000"/>
                </a:solidFill>
              </a:rPr>
              <a:t> tijela</a:t>
            </a:r>
            <a:r>
              <a:rPr lang="hr-HR" sz="2400" dirty="0" smtClean="0"/>
              <a:t>” i odstranjivanje </a:t>
            </a:r>
            <a:r>
              <a:rPr lang="hr-HR" sz="2400" dirty="0" err="1" smtClean="0">
                <a:solidFill>
                  <a:srgbClr val="FF0000"/>
                </a:solidFill>
              </a:rPr>
              <a:t>heterofagocitozom</a:t>
            </a:r>
            <a:endParaRPr lang="hr-HR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r-HR" sz="2400" dirty="0" smtClean="0"/>
              <a:t>mitohondriji dugo ostaju funkcionalni</a:t>
            </a:r>
          </a:p>
        </p:txBody>
      </p:sp>
      <p:pic>
        <p:nvPicPr>
          <p:cNvPr id="4" name="Picture 3" descr="slika samo gornji 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6500858" cy="1932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Clarke</a:t>
            </a:r>
            <a:r>
              <a:rPr lang="hr-HR" sz="1000" dirty="0" smtClean="0"/>
              <a:t> P, </a:t>
            </a:r>
            <a:r>
              <a:rPr lang="hr-HR" sz="1000" i="1" dirty="0" err="1" smtClean="0"/>
              <a:t>Anat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Embryol</a:t>
            </a:r>
            <a:r>
              <a:rPr lang="hr-HR" sz="1000" dirty="0" smtClean="0"/>
              <a:t>, 1990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Mehanizam cijepanja DNA u </a:t>
            </a:r>
            <a:r>
              <a:rPr lang="hr-HR" dirty="0" err="1" smtClean="0"/>
              <a:t>apoptozi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endogene endonukleaze cijepaju kromatin u </a:t>
            </a:r>
            <a:r>
              <a:rPr lang="hr-HR" dirty="0" smtClean="0">
                <a:solidFill>
                  <a:srgbClr val="FF0000"/>
                </a:solidFill>
              </a:rPr>
              <a:t>oligonukleosomalne fragmente </a:t>
            </a:r>
            <a:r>
              <a:rPr lang="hr-HR" dirty="0" smtClean="0"/>
              <a:t>veličine </a:t>
            </a:r>
            <a:r>
              <a:rPr lang="hr-HR" smtClean="0">
                <a:solidFill>
                  <a:srgbClr val="FF0000"/>
                </a:solidFill>
              </a:rPr>
              <a:t>180-200 kbp </a:t>
            </a:r>
            <a:r>
              <a:rPr lang="hr-HR" dirty="0" smtClean="0"/>
              <a:t>(između histona)</a:t>
            </a:r>
          </a:p>
          <a:p>
            <a:pPr>
              <a:buFontTx/>
              <a:buChar char="-"/>
            </a:pPr>
            <a:r>
              <a:rPr lang="hr-HR" dirty="0" smtClean="0"/>
              <a:t>aktiviraju se uslijed razgradnje svojih </a:t>
            </a:r>
            <a:r>
              <a:rPr lang="hr-HR" dirty="0" err="1" smtClean="0"/>
              <a:t>inhibitora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err="1" smtClean="0"/>
              <a:t>inhibitore</a:t>
            </a:r>
            <a:r>
              <a:rPr lang="hr-HR" dirty="0" smtClean="0"/>
              <a:t> </a:t>
            </a:r>
            <a:r>
              <a:rPr lang="hr-HR" dirty="0" err="1" smtClean="0"/>
              <a:t>endonukleaza</a:t>
            </a:r>
            <a:r>
              <a:rPr lang="hr-HR" dirty="0" smtClean="0"/>
              <a:t> razgrađuje obitelj </a:t>
            </a:r>
            <a:r>
              <a:rPr lang="hr-HR" dirty="0" err="1" smtClean="0"/>
              <a:t>cisteinskih</a:t>
            </a:r>
            <a:r>
              <a:rPr lang="hr-HR" dirty="0" smtClean="0"/>
              <a:t> </a:t>
            </a:r>
            <a:r>
              <a:rPr lang="hr-HR" dirty="0" err="1" smtClean="0"/>
              <a:t>proteaza</a:t>
            </a:r>
            <a:r>
              <a:rPr lang="hr-HR" dirty="0" smtClean="0"/>
              <a:t> – </a:t>
            </a:r>
            <a:r>
              <a:rPr lang="hr-HR" dirty="0" err="1" smtClean="0"/>
              <a:t>kaspaza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err="1" smtClean="0"/>
              <a:t>Neuromuskularni</a:t>
            </a:r>
            <a:r>
              <a:rPr lang="hr-HR" dirty="0" smtClean="0"/>
              <a:t> sustav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571612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mjesto oštećenja može biti gornji </a:t>
            </a:r>
            <a:r>
              <a:rPr lang="hr-HR" dirty="0" err="1" smtClean="0"/>
              <a:t>motoneuron</a:t>
            </a:r>
            <a:r>
              <a:rPr lang="hr-HR" dirty="0" smtClean="0"/>
              <a:t> (GMN) (1, 2 i 3), donji </a:t>
            </a:r>
            <a:r>
              <a:rPr lang="hr-HR" dirty="0" err="1" smtClean="0"/>
              <a:t>motoneuron</a:t>
            </a:r>
            <a:r>
              <a:rPr lang="hr-HR" dirty="0" smtClean="0"/>
              <a:t> (DMN) (4 i 5), </a:t>
            </a:r>
            <a:r>
              <a:rPr lang="hr-HR" dirty="0" err="1" smtClean="0"/>
              <a:t>neuromuskularna</a:t>
            </a:r>
            <a:r>
              <a:rPr lang="hr-HR" dirty="0" smtClean="0"/>
              <a:t> sinapsa (6) ili mišićno vlakno (7)</a:t>
            </a:r>
          </a:p>
          <a:p>
            <a:endParaRPr lang="hr-HR" dirty="0" smtClean="0"/>
          </a:p>
          <a:p>
            <a:r>
              <a:rPr lang="hr-HR" dirty="0" smtClean="0"/>
              <a:t>- bolesti koje zahvaćaju GMN i/ili DMN (oštećenja u 1-5) nazivaju se </a:t>
            </a:r>
            <a:r>
              <a:rPr lang="hr-HR" i="1" dirty="0" err="1" smtClean="0">
                <a:solidFill>
                  <a:srgbClr val="FF0000"/>
                </a:solidFill>
              </a:rPr>
              <a:t>neurogenim</a:t>
            </a:r>
            <a:r>
              <a:rPr lang="hr-HR" i="1" dirty="0" smtClean="0">
                <a:solidFill>
                  <a:srgbClr val="FF0000"/>
                </a:solidFill>
              </a:rPr>
              <a:t> mišićnim bolestima</a:t>
            </a:r>
            <a:r>
              <a:rPr lang="hr-HR" dirty="0" smtClean="0"/>
              <a:t>,</a:t>
            </a:r>
          </a:p>
          <a:p>
            <a:r>
              <a:rPr lang="hr-HR" dirty="0" smtClean="0"/>
              <a:t>bolesti koje oštećuju </a:t>
            </a:r>
            <a:r>
              <a:rPr lang="hr-HR" dirty="0" err="1" smtClean="0"/>
              <a:t>neuromuskularnu</a:t>
            </a:r>
            <a:r>
              <a:rPr lang="hr-HR" dirty="0" smtClean="0"/>
              <a:t> sinapsu (6), </a:t>
            </a:r>
            <a:r>
              <a:rPr lang="hr-HR" i="1" dirty="0" smtClean="0">
                <a:solidFill>
                  <a:srgbClr val="FF0000"/>
                </a:solidFill>
              </a:rPr>
              <a:t>bolestima </a:t>
            </a:r>
            <a:r>
              <a:rPr lang="hr-HR" i="1" dirty="0" err="1" smtClean="0">
                <a:solidFill>
                  <a:srgbClr val="FF0000"/>
                </a:solidFill>
              </a:rPr>
              <a:t>neuromuskularne</a:t>
            </a:r>
            <a:r>
              <a:rPr lang="hr-HR" i="1" dirty="0" smtClean="0">
                <a:solidFill>
                  <a:srgbClr val="FF0000"/>
                </a:solidFill>
              </a:rPr>
              <a:t> transmisije</a:t>
            </a:r>
            <a:r>
              <a:rPr lang="hr-HR" dirty="0" smtClean="0"/>
              <a:t>,</a:t>
            </a:r>
          </a:p>
          <a:p>
            <a:r>
              <a:rPr lang="hr-HR" dirty="0" smtClean="0"/>
              <a:t>dok bolesti koje primarno zahvaćaju sama mišićna vlakna nazivamo </a:t>
            </a:r>
            <a:r>
              <a:rPr lang="hr-HR" i="1" dirty="0" err="1" smtClean="0">
                <a:solidFill>
                  <a:srgbClr val="FF0000"/>
                </a:solidFill>
              </a:rPr>
              <a:t>miopatijama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20435"/>
            <a:ext cx="3357586" cy="55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Weller</a:t>
            </a:r>
            <a:r>
              <a:rPr lang="hr-HR" sz="1000" dirty="0" smtClean="0"/>
              <a:t> et al., </a:t>
            </a:r>
            <a:r>
              <a:rPr lang="hr-HR" sz="1000" i="1" dirty="0" err="1" smtClean="0"/>
              <a:t>Greenfield</a:t>
            </a:r>
            <a:r>
              <a:rPr lang="hr-HR" sz="1000" i="1" dirty="0" smtClean="0"/>
              <a:t>’s </a:t>
            </a:r>
            <a:r>
              <a:rPr lang="hr-HR" sz="1000" i="1" dirty="0" err="1" smtClean="0"/>
              <a:t>neuropathology</a:t>
            </a:r>
            <a:r>
              <a:rPr lang="hr-HR" sz="1000" dirty="0" smtClean="0"/>
              <a:t>, 2002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Kaspaze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inicijacijske</a:t>
            </a:r>
            <a:r>
              <a:rPr lang="hr-HR" dirty="0" smtClean="0"/>
              <a:t> (</a:t>
            </a:r>
            <a:r>
              <a:rPr lang="hr-HR" dirty="0" err="1" smtClean="0"/>
              <a:t>kaspaze</a:t>
            </a:r>
            <a:r>
              <a:rPr lang="hr-HR" dirty="0" smtClean="0"/>
              <a:t> 2, 8, 9 i 10) reguliraju aktivaciju izvršnih </a:t>
            </a:r>
            <a:r>
              <a:rPr lang="hr-HR" dirty="0" err="1" smtClean="0"/>
              <a:t>kaspaza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izvršne</a:t>
            </a:r>
            <a:r>
              <a:rPr lang="hr-HR" dirty="0" smtClean="0"/>
              <a:t> </a:t>
            </a:r>
            <a:r>
              <a:rPr lang="hr-HR" dirty="0" err="1" smtClean="0"/>
              <a:t>kaspaze</a:t>
            </a:r>
            <a:r>
              <a:rPr lang="hr-HR" dirty="0" smtClean="0"/>
              <a:t> (7, 6 i 3) direktno su odgovorne za razgradnju </a:t>
            </a:r>
            <a:r>
              <a:rPr lang="hr-HR" dirty="0" err="1" smtClean="0"/>
              <a:t>inhibitora</a:t>
            </a:r>
            <a:r>
              <a:rPr lang="hr-HR" dirty="0" smtClean="0"/>
              <a:t> </a:t>
            </a:r>
            <a:r>
              <a:rPr lang="hr-HR" dirty="0" err="1" smtClean="0"/>
              <a:t>endonukleaza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sve </a:t>
            </a:r>
            <a:r>
              <a:rPr lang="hr-HR" dirty="0" err="1" smtClean="0"/>
              <a:t>kaspaze</a:t>
            </a:r>
            <a:r>
              <a:rPr lang="hr-HR" dirty="0" smtClean="0"/>
              <a:t> su </a:t>
            </a:r>
            <a:r>
              <a:rPr lang="hr-HR" dirty="0" err="1" smtClean="0"/>
              <a:t>inaktivni</a:t>
            </a:r>
            <a:r>
              <a:rPr lang="hr-HR" dirty="0" smtClean="0"/>
              <a:t> </a:t>
            </a:r>
            <a:r>
              <a:rPr lang="hr-HR" dirty="0" err="1" smtClean="0"/>
              <a:t>proenzimi</a:t>
            </a:r>
            <a:r>
              <a:rPr lang="hr-HR" dirty="0" smtClean="0"/>
              <a:t> sačinjeni od veće i manje </a:t>
            </a:r>
            <a:r>
              <a:rPr lang="hr-HR" dirty="0" err="1" smtClean="0"/>
              <a:t>podjedinice</a:t>
            </a:r>
            <a:r>
              <a:rPr lang="hr-HR" dirty="0" smtClean="0"/>
              <a:t> (p20 i p10)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Proteini koji reguliraju</a:t>
            </a:r>
            <a:br>
              <a:rPr lang="hr-HR" dirty="0" smtClean="0"/>
            </a:br>
            <a:r>
              <a:rPr lang="hr-HR" dirty="0" smtClean="0"/>
              <a:t>aktivaciju </a:t>
            </a:r>
            <a:r>
              <a:rPr lang="hr-HR" dirty="0" err="1" smtClean="0"/>
              <a:t>kaspaza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dirty="0" smtClean="0"/>
              <a:t>obitelj </a:t>
            </a:r>
            <a:r>
              <a:rPr lang="hr-HR" dirty="0" err="1" smtClean="0"/>
              <a:t>bcl</a:t>
            </a:r>
            <a:r>
              <a:rPr lang="hr-HR" dirty="0" smtClean="0"/>
              <a:t>-2 proteina (na </a:t>
            </a:r>
            <a:r>
              <a:rPr lang="hr-HR" dirty="0" err="1" smtClean="0"/>
              <a:t>apoptozu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djeluju putem promjena </a:t>
            </a:r>
            <a:r>
              <a:rPr lang="hr-HR" dirty="0" err="1" smtClean="0">
                <a:solidFill>
                  <a:srgbClr val="FF0000"/>
                </a:solidFill>
              </a:rPr>
              <a:t>permeabilnosti</a:t>
            </a:r>
            <a:r>
              <a:rPr lang="hr-HR" dirty="0" smtClean="0">
                <a:solidFill>
                  <a:srgbClr val="FF0000"/>
                </a:solidFill>
              </a:rPr>
              <a:t> mitohondrijske membrane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pro-</a:t>
            </a:r>
            <a:r>
              <a:rPr lang="hr-HR" dirty="0" err="1" smtClean="0"/>
              <a:t>apoptotički</a:t>
            </a:r>
            <a:r>
              <a:rPr lang="hr-HR" dirty="0" smtClean="0"/>
              <a:t> članovi (otvaraju pore mitohondrija kroz koje prolazi </a:t>
            </a:r>
            <a:r>
              <a:rPr lang="hr-HR" dirty="0" err="1" smtClean="0"/>
              <a:t>citokrom</a:t>
            </a:r>
            <a:r>
              <a:rPr lang="hr-HR" dirty="0" smtClean="0"/>
              <a:t> c)</a:t>
            </a:r>
          </a:p>
          <a:p>
            <a:pPr>
              <a:buFontTx/>
              <a:buChar char="-"/>
            </a:pPr>
            <a:r>
              <a:rPr lang="hr-HR" dirty="0" smtClean="0"/>
              <a:t>anti-</a:t>
            </a:r>
            <a:r>
              <a:rPr lang="hr-HR" dirty="0" err="1" smtClean="0"/>
              <a:t>apoptotički</a:t>
            </a:r>
            <a:r>
              <a:rPr lang="hr-HR" dirty="0" smtClean="0"/>
              <a:t> članovi (zatvaraju pore)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obitelj IAP proteina (</a:t>
            </a:r>
            <a:r>
              <a:rPr lang="hr-HR" dirty="0" smtClean="0">
                <a:solidFill>
                  <a:srgbClr val="FF0000"/>
                </a:solidFill>
              </a:rPr>
              <a:t>direktni</a:t>
            </a:r>
            <a:r>
              <a:rPr lang="hr-HR" dirty="0" smtClean="0"/>
              <a:t> </a:t>
            </a:r>
            <a:r>
              <a:rPr lang="hr-HR" dirty="0" err="1" smtClean="0"/>
              <a:t>inhibitori</a:t>
            </a:r>
            <a:r>
              <a:rPr lang="hr-HR" dirty="0" smtClean="0"/>
              <a:t> </a:t>
            </a:r>
            <a:r>
              <a:rPr lang="hr-HR" dirty="0" err="1" smtClean="0"/>
              <a:t>apoptoze</a:t>
            </a:r>
            <a:r>
              <a:rPr lang="hr-HR" dirty="0" smtClean="0"/>
              <a:t> u citoplazmi)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Putevi</a:t>
            </a:r>
            <a:r>
              <a:rPr lang="hr-HR" dirty="0" smtClean="0"/>
              <a:t> aktivacije </a:t>
            </a:r>
            <a:r>
              <a:rPr lang="hr-HR" dirty="0" err="1" smtClean="0"/>
              <a:t>apoptoze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6" name="Picture 2" descr="slika apopto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0850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Miller et al., </a:t>
            </a:r>
            <a:r>
              <a:rPr lang="hr-HR" sz="1000" i="1" dirty="0" err="1" smtClean="0"/>
              <a:t>Trends</a:t>
            </a:r>
            <a:r>
              <a:rPr lang="hr-HR" sz="1000" i="1" dirty="0" smtClean="0"/>
              <a:t> Mol Med</a:t>
            </a:r>
            <a:r>
              <a:rPr lang="hr-HR" sz="1000" dirty="0" smtClean="0"/>
              <a:t>, 2006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Detekcija </a:t>
            </a:r>
            <a:r>
              <a:rPr lang="hr-HR" dirty="0" err="1" smtClean="0"/>
              <a:t>oligonukleosomalnih</a:t>
            </a:r>
            <a:r>
              <a:rPr lang="hr-HR" dirty="0" smtClean="0"/>
              <a:t> fragmenata DNA u </a:t>
            </a:r>
            <a:r>
              <a:rPr lang="hr-HR" dirty="0" err="1" smtClean="0"/>
              <a:t>apoptozi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gel </a:t>
            </a:r>
            <a:r>
              <a:rPr lang="hr-HR" dirty="0" err="1" smtClean="0"/>
              <a:t>elektroforeza</a:t>
            </a:r>
            <a:endParaRPr lang="hr-HR" dirty="0" smtClean="0"/>
          </a:p>
          <a:p>
            <a:pPr>
              <a:buFontTx/>
              <a:buChar char="-"/>
            </a:pPr>
            <a:r>
              <a:rPr lang="hr-HR" i="1" dirty="0" err="1" smtClean="0"/>
              <a:t>in</a:t>
            </a:r>
            <a:r>
              <a:rPr lang="hr-HR" i="1" dirty="0" smtClean="0"/>
              <a:t> situ</a:t>
            </a:r>
            <a:r>
              <a:rPr lang="hr-HR" dirty="0" smtClean="0"/>
              <a:t> tehnike obilježavanja </a:t>
            </a:r>
            <a:r>
              <a:rPr lang="hr-HR" dirty="0" err="1" smtClean="0"/>
              <a:t>oligonukleosomalnih</a:t>
            </a:r>
            <a:r>
              <a:rPr lang="hr-HR" dirty="0" smtClean="0"/>
              <a:t> fragmenata DNA: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TUNEL</a:t>
            </a:r>
            <a:r>
              <a:rPr lang="hr-HR" dirty="0" smtClean="0"/>
              <a:t> (</a:t>
            </a:r>
            <a:r>
              <a:rPr lang="hr-HR" sz="2400" dirty="0" smtClean="0"/>
              <a:t>“terminal </a:t>
            </a:r>
            <a:r>
              <a:rPr lang="hr-HR" sz="2400" dirty="0" err="1" smtClean="0"/>
              <a:t>deoxynucleotidyltransferase</a:t>
            </a:r>
            <a:r>
              <a:rPr lang="hr-HR" sz="2400" dirty="0" smtClean="0"/>
              <a:t>-</a:t>
            </a:r>
            <a:r>
              <a:rPr lang="hr-HR" sz="2400" dirty="0" err="1" smtClean="0"/>
              <a:t>mediated</a:t>
            </a:r>
            <a:r>
              <a:rPr lang="hr-HR" sz="2400" dirty="0" smtClean="0"/>
              <a:t> </a:t>
            </a:r>
            <a:r>
              <a:rPr lang="hr-HR" sz="2400" dirty="0" err="1" smtClean="0"/>
              <a:t>dUTP</a:t>
            </a:r>
            <a:r>
              <a:rPr lang="hr-HR" sz="2400" dirty="0" smtClean="0"/>
              <a:t>-</a:t>
            </a:r>
            <a:r>
              <a:rPr lang="hr-HR" sz="2400" dirty="0" err="1" smtClean="0"/>
              <a:t>biotin</a:t>
            </a:r>
            <a:r>
              <a:rPr lang="hr-HR" sz="2400" dirty="0" smtClean="0"/>
              <a:t> </a:t>
            </a:r>
            <a:r>
              <a:rPr lang="hr-HR" sz="2400" dirty="0" err="1" smtClean="0"/>
              <a:t>nick</a:t>
            </a:r>
            <a:r>
              <a:rPr lang="hr-HR" sz="2400" dirty="0" smtClean="0"/>
              <a:t> </a:t>
            </a:r>
            <a:r>
              <a:rPr lang="hr-HR" sz="2400" dirty="0" err="1" smtClean="0"/>
              <a:t>end</a:t>
            </a:r>
            <a:r>
              <a:rPr lang="hr-HR" sz="2400" dirty="0" smtClean="0"/>
              <a:t> </a:t>
            </a:r>
            <a:r>
              <a:rPr lang="hr-HR" sz="2400" dirty="0" err="1" smtClean="0"/>
              <a:t>labelling</a:t>
            </a:r>
            <a:r>
              <a:rPr lang="hr-HR" sz="2400" dirty="0" smtClean="0"/>
              <a:t>”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ISEL</a:t>
            </a:r>
            <a:r>
              <a:rPr lang="hr-HR" dirty="0" smtClean="0"/>
              <a:t> (</a:t>
            </a:r>
            <a:r>
              <a:rPr lang="hr-HR" sz="2400" dirty="0" smtClean="0"/>
              <a:t>“</a:t>
            </a:r>
            <a:r>
              <a:rPr lang="hr-HR" sz="2400" dirty="0" err="1" smtClean="0"/>
              <a:t>in</a:t>
            </a:r>
            <a:r>
              <a:rPr lang="hr-HR" sz="2400" dirty="0" smtClean="0"/>
              <a:t> situ </a:t>
            </a:r>
            <a:r>
              <a:rPr lang="hr-HR" sz="2400" dirty="0" err="1" smtClean="0"/>
              <a:t>end</a:t>
            </a:r>
            <a:r>
              <a:rPr lang="hr-HR" sz="2400" dirty="0" smtClean="0"/>
              <a:t>-</a:t>
            </a:r>
            <a:r>
              <a:rPr lang="hr-HR" sz="2400" dirty="0" err="1" smtClean="0"/>
              <a:t>labelling</a:t>
            </a:r>
            <a:r>
              <a:rPr lang="hr-HR" sz="2400" dirty="0" smtClean="0"/>
              <a:t>”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Na 3’ kraju </a:t>
            </a:r>
            <a:r>
              <a:rPr lang="hr-HR" dirty="0" err="1" smtClean="0"/>
              <a:t>oligonukleosomalnih</a:t>
            </a:r>
            <a:r>
              <a:rPr lang="hr-HR" dirty="0" smtClean="0"/>
              <a:t> fragmenata DNA vežu se obilježeni </a:t>
            </a:r>
            <a:r>
              <a:rPr lang="hr-HR" dirty="0" err="1" smtClean="0"/>
              <a:t>nukleotidi</a:t>
            </a:r>
            <a:r>
              <a:rPr lang="hr-HR" dirty="0" smtClean="0"/>
              <a:t> koji se zatim vizualiziraju na različite načine (kod ISEL metode pomoću </a:t>
            </a:r>
            <a:r>
              <a:rPr lang="hr-HR" dirty="0" err="1" smtClean="0"/>
              <a:t>peroksidaze</a:t>
            </a:r>
            <a:r>
              <a:rPr lang="hr-HR" dirty="0" smtClean="0"/>
              <a:t> konjugirane </a:t>
            </a:r>
            <a:r>
              <a:rPr lang="hr-HR" dirty="0" err="1" smtClean="0"/>
              <a:t>avidinom</a:t>
            </a:r>
            <a:r>
              <a:rPr lang="hr-HR" dirty="0" smtClean="0"/>
              <a:t>, a kod TUNEL metode konjugirane </a:t>
            </a:r>
            <a:r>
              <a:rPr lang="hr-HR" dirty="0" err="1" smtClean="0"/>
              <a:t>antifluorescinskim</a:t>
            </a:r>
            <a:r>
              <a:rPr lang="hr-HR" dirty="0" smtClean="0"/>
              <a:t> protutijelom)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Nasljedne spinalne mišićne atrofije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03433"/>
            <a:ext cx="571504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/>
              <a:t>heterogena skupina bolesti koje zahvaćaju DMN</a:t>
            </a:r>
          </a:p>
          <a:p>
            <a:pPr>
              <a:buFontTx/>
              <a:buChar char="-"/>
            </a:pPr>
            <a:r>
              <a:rPr lang="hr-HR" dirty="0" smtClean="0"/>
              <a:t>u djece najčešće zahvaćaju </a:t>
            </a:r>
            <a:r>
              <a:rPr lang="hr-HR" dirty="0" err="1" smtClean="0">
                <a:solidFill>
                  <a:srgbClr val="FF0000"/>
                </a:solidFill>
              </a:rPr>
              <a:t>proksimalne</a:t>
            </a:r>
            <a:r>
              <a:rPr lang="hr-HR" dirty="0" smtClean="0"/>
              <a:t> skupine mišića ruku i nogu te </a:t>
            </a:r>
            <a:r>
              <a:rPr lang="hr-HR" dirty="0" err="1" smtClean="0">
                <a:solidFill>
                  <a:srgbClr val="FF0000"/>
                </a:solidFill>
              </a:rPr>
              <a:t>interkostalne</a:t>
            </a:r>
            <a:r>
              <a:rPr lang="hr-HR" dirty="0" smtClean="0"/>
              <a:t> mišiće</a:t>
            </a:r>
          </a:p>
          <a:p>
            <a:pPr>
              <a:buFontTx/>
              <a:buChar char="-"/>
            </a:pPr>
            <a:r>
              <a:rPr lang="hr-HR" dirty="0" smtClean="0"/>
              <a:t>incidencija  4-10/100.000</a:t>
            </a:r>
          </a:p>
          <a:p>
            <a:pPr>
              <a:buFontTx/>
              <a:buChar char="-"/>
            </a:pPr>
            <a:r>
              <a:rPr lang="hr-HR" dirty="0" smtClean="0"/>
              <a:t>najčešći oblik se nasljeđuje AR</a:t>
            </a:r>
          </a:p>
        </p:txBody>
      </p:sp>
      <p:pic>
        <p:nvPicPr>
          <p:cNvPr id="7" name="Picture 6" descr="image raspodjela 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357298"/>
            <a:ext cx="2279904" cy="510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Etiologija i patogeneza nasljednih SMA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60" y="1760557"/>
            <a:ext cx="871534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najčešći uzrok SMA su </a:t>
            </a:r>
            <a:r>
              <a:rPr lang="hr-HR" dirty="0" err="1" smtClean="0"/>
              <a:t>delecije</a:t>
            </a:r>
            <a:r>
              <a:rPr lang="hr-HR" dirty="0" smtClean="0"/>
              <a:t>, rjeđe točkaste mutacije</a:t>
            </a:r>
          </a:p>
          <a:p>
            <a:pPr>
              <a:buFontTx/>
              <a:buChar char="-"/>
            </a:pPr>
            <a:r>
              <a:rPr lang="hr-HR" dirty="0" smtClean="0"/>
              <a:t>mutacije gena nalaze se na dugom kraku kromosoma 5: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dirty="0" err="1" smtClean="0"/>
              <a:t>delecija</a:t>
            </a:r>
            <a:r>
              <a:rPr lang="hr-HR" dirty="0" smtClean="0"/>
              <a:t> </a:t>
            </a:r>
            <a:r>
              <a:rPr lang="hr-HR" i="1" dirty="0" smtClean="0">
                <a:solidFill>
                  <a:srgbClr val="FF0000"/>
                </a:solidFill>
              </a:rPr>
              <a:t>SMN1</a:t>
            </a:r>
            <a:r>
              <a:rPr lang="hr-HR" dirty="0" smtClean="0"/>
              <a:t> gena </a:t>
            </a:r>
            <a:r>
              <a:rPr lang="hr-HR" sz="1600" dirty="0" smtClean="0"/>
              <a:t>(gen za preživljavanje </a:t>
            </a:r>
            <a:r>
              <a:rPr lang="hr-HR" sz="1600" dirty="0" err="1" smtClean="0"/>
              <a:t>motoneurona</a:t>
            </a:r>
            <a:r>
              <a:rPr lang="hr-HR" sz="1600" dirty="0" smtClean="0"/>
              <a:t>)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dirty="0" err="1" smtClean="0"/>
              <a:t>delecija</a:t>
            </a:r>
            <a:r>
              <a:rPr lang="hr-HR" dirty="0" smtClean="0"/>
              <a:t> </a:t>
            </a:r>
            <a:r>
              <a:rPr lang="hr-HR" i="1" dirty="0" smtClean="0"/>
              <a:t>NAIP</a:t>
            </a:r>
            <a:r>
              <a:rPr lang="hr-HR" dirty="0" smtClean="0"/>
              <a:t> gena </a:t>
            </a:r>
            <a:r>
              <a:rPr lang="hr-HR" sz="1600" dirty="0" smtClean="0"/>
              <a:t>(gen za protein koji inhibira </a:t>
            </a:r>
            <a:r>
              <a:rPr lang="hr-HR" sz="1600" dirty="0" err="1" smtClean="0"/>
              <a:t>apoptozu</a:t>
            </a:r>
            <a:r>
              <a:rPr lang="hr-HR" sz="1600" dirty="0" smtClean="0"/>
              <a:t> neurona)</a:t>
            </a:r>
          </a:p>
          <a:p>
            <a:pPr>
              <a:buFontTx/>
              <a:buChar char="-"/>
            </a:pPr>
            <a:r>
              <a:rPr lang="hr-HR" dirty="0" err="1" smtClean="0"/>
              <a:t>delecija</a:t>
            </a:r>
            <a:r>
              <a:rPr lang="hr-HR" dirty="0" smtClean="0"/>
              <a:t> jednog ili oba gena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SMN </a:t>
            </a:r>
            <a:r>
              <a:rPr lang="hr-HR" dirty="0" smtClean="0"/>
              <a:t>i</a:t>
            </a:r>
            <a:r>
              <a:rPr lang="hr-HR" i="1" dirty="0" smtClean="0"/>
              <a:t> NAIP</a:t>
            </a:r>
            <a:r>
              <a:rPr lang="hr-HR" dirty="0" smtClean="0"/>
              <a:t> geni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401080" cy="37576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-   postoje </a:t>
            </a:r>
            <a:r>
              <a:rPr lang="hr-HR" i="1" dirty="0" smtClean="0">
                <a:solidFill>
                  <a:srgbClr val="FF0000"/>
                </a:solidFill>
              </a:rPr>
              <a:t>SMN1</a:t>
            </a:r>
            <a:r>
              <a:rPr lang="hr-HR" dirty="0" smtClean="0"/>
              <a:t> gen u </a:t>
            </a:r>
            <a:r>
              <a:rPr lang="hr-HR" dirty="0" err="1" smtClean="0"/>
              <a:t>telomeričnoj</a:t>
            </a:r>
            <a:r>
              <a:rPr lang="hr-HR" dirty="0" smtClean="0"/>
              <a:t> regiji dugog kraka kromosoma 5 i </a:t>
            </a:r>
            <a:r>
              <a:rPr lang="hr-HR" i="1" dirty="0" smtClean="0">
                <a:solidFill>
                  <a:srgbClr val="FF0000"/>
                </a:solidFill>
              </a:rPr>
              <a:t>SMN2</a:t>
            </a:r>
            <a:r>
              <a:rPr lang="hr-HR" dirty="0" smtClean="0"/>
              <a:t> gen u </a:t>
            </a:r>
            <a:r>
              <a:rPr lang="hr-HR" dirty="0" err="1" smtClean="0"/>
              <a:t>centromeričnoj</a:t>
            </a:r>
            <a:r>
              <a:rPr lang="hr-HR" dirty="0" smtClean="0"/>
              <a:t> regiji dugog kraka kromosoma 5 : ta dva gena razlikuju se u 8 </a:t>
            </a:r>
            <a:r>
              <a:rPr lang="hr-HR" dirty="0" err="1" smtClean="0"/>
              <a:t>nukleotida</a:t>
            </a:r>
            <a:r>
              <a:rPr lang="hr-HR" dirty="0" smtClean="0"/>
              <a:t>, od kojih 2 u </a:t>
            </a:r>
            <a:r>
              <a:rPr lang="hr-HR" dirty="0" err="1" smtClean="0"/>
              <a:t>eksonima</a:t>
            </a:r>
            <a:r>
              <a:rPr lang="hr-HR" dirty="0" smtClean="0"/>
              <a:t> 7 i 8 (što omogućuje detekciju pomoću PCR RFLP)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proteinski produkt </a:t>
            </a:r>
            <a:r>
              <a:rPr lang="hr-HR" i="1" dirty="0" smtClean="0">
                <a:solidFill>
                  <a:srgbClr val="FF0000"/>
                </a:solidFill>
              </a:rPr>
              <a:t>SMN2</a:t>
            </a:r>
            <a:r>
              <a:rPr lang="hr-HR" dirty="0" smtClean="0">
                <a:solidFill>
                  <a:srgbClr val="FF0000"/>
                </a:solidFill>
              </a:rPr>
              <a:t> gena nije sam dovoljan za nadoknadu nedostatka proteina uslijed mutacije </a:t>
            </a:r>
            <a:r>
              <a:rPr lang="hr-HR" i="1" dirty="0" smtClean="0">
                <a:solidFill>
                  <a:srgbClr val="FF0000"/>
                </a:solidFill>
              </a:rPr>
              <a:t>SMN1</a:t>
            </a:r>
            <a:r>
              <a:rPr lang="hr-HR" dirty="0" smtClean="0">
                <a:solidFill>
                  <a:srgbClr val="FF0000"/>
                </a:solidFill>
              </a:rPr>
              <a:t> gena</a:t>
            </a:r>
          </a:p>
          <a:p>
            <a:pPr>
              <a:buFontTx/>
              <a:buChar char="-"/>
            </a:pPr>
            <a:r>
              <a:rPr lang="hr-HR" dirty="0" err="1" smtClean="0"/>
              <a:t>delecija</a:t>
            </a:r>
            <a:r>
              <a:rPr lang="hr-HR" dirty="0" smtClean="0"/>
              <a:t> </a:t>
            </a:r>
            <a:r>
              <a:rPr lang="hr-HR" dirty="0" err="1" smtClean="0"/>
              <a:t>eksona</a:t>
            </a:r>
            <a:r>
              <a:rPr lang="hr-HR" dirty="0" smtClean="0"/>
              <a:t> 5 NAIP gena na dugom kraku kromosoma 5 pozitivno korelira s težinom bolesti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57224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P44</a:t>
            </a:r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071670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err="1" smtClean="0"/>
              <a:t>NAIP</a:t>
            </a:r>
            <a:r>
              <a:rPr lang="hr-HR" dirty="0" err="1" smtClean="0"/>
              <a:t>c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286116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err="1" smtClean="0"/>
              <a:t>SMN</a:t>
            </a:r>
            <a:r>
              <a:rPr lang="hr-HR" dirty="0" err="1" smtClean="0"/>
              <a:t>c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857752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err="1" smtClean="0"/>
              <a:t>SMN</a:t>
            </a:r>
            <a:r>
              <a:rPr lang="hr-HR" dirty="0" err="1" smtClean="0"/>
              <a:t>t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072198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err="1" smtClean="0"/>
              <a:t>NAIP</a:t>
            </a:r>
            <a:r>
              <a:rPr lang="hr-HR" dirty="0" err="1" smtClean="0"/>
              <a:t>t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7358082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P44</a:t>
            </a:r>
            <a:r>
              <a:rPr lang="hr-HR" dirty="0" smtClean="0"/>
              <a:t>t</a:t>
            </a:r>
            <a:endParaRPr lang="hr-HR" dirty="0"/>
          </a:p>
        </p:txBody>
      </p:sp>
      <p:cxnSp>
        <p:nvCxnSpPr>
          <p:cNvPr id="12" name="Straight Connector 11"/>
          <p:cNvCxnSpPr>
            <a:stCxn id="4" idx="3"/>
            <a:endCxn id="6" idx="1"/>
          </p:cNvCxnSpPr>
          <p:nvPr/>
        </p:nvCxnSpPr>
        <p:spPr>
          <a:xfrm>
            <a:off x="1857356" y="1785926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7" idx="1"/>
          </p:cNvCxnSpPr>
          <p:nvPr/>
        </p:nvCxnSpPr>
        <p:spPr>
          <a:xfrm>
            <a:off x="3071802" y="1785926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3"/>
            <a:endCxn id="9" idx="1"/>
          </p:cNvCxnSpPr>
          <p:nvPr/>
        </p:nvCxnSpPr>
        <p:spPr>
          <a:xfrm>
            <a:off x="5857884" y="1785926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10" idx="1"/>
          </p:cNvCxnSpPr>
          <p:nvPr/>
        </p:nvCxnSpPr>
        <p:spPr>
          <a:xfrm>
            <a:off x="7072330" y="1785926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</p:cNvCxnSpPr>
          <p:nvPr/>
        </p:nvCxnSpPr>
        <p:spPr>
          <a:xfrm>
            <a:off x="8358214" y="1785926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1"/>
          </p:cNvCxnSpPr>
          <p:nvPr/>
        </p:nvCxnSpPr>
        <p:spPr>
          <a:xfrm rot="10800000">
            <a:off x="214282" y="1785926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148803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cen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8501090" y="1488032"/>
            <a:ext cx="4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tel</a:t>
            </a:r>
            <a:r>
              <a:rPr lang="hr-HR" dirty="0" smtClean="0"/>
              <a:t>.</a:t>
            </a:r>
            <a:endParaRPr lang="hr-HR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393405" y="1750207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536281" y="1750207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</p:cNvCxnSpPr>
          <p:nvPr/>
        </p:nvCxnSpPr>
        <p:spPr>
          <a:xfrm>
            <a:off x="4286248" y="1785926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1"/>
          </p:cNvCxnSpPr>
          <p:nvPr/>
        </p:nvCxnSpPr>
        <p:spPr>
          <a:xfrm>
            <a:off x="4643438" y="1785926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1"/>
          </p:cNvCxnSpPr>
          <p:nvPr/>
        </p:nvCxnSpPr>
        <p:spPr>
          <a:xfrm>
            <a:off x="4572000" y="1785926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Barišić et al., </a:t>
            </a:r>
            <a:r>
              <a:rPr lang="hr-HR" sz="1000" i="1" dirty="0" smtClean="0"/>
              <a:t>Pedijatrijska neurologija</a:t>
            </a:r>
            <a:r>
              <a:rPr lang="hr-HR" sz="1000" dirty="0" smtClean="0"/>
              <a:t>, 2009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hr-HR" sz="3600" dirty="0" smtClean="0"/>
              <a:t>Zašto mutacije </a:t>
            </a:r>
            <a:r>
              <a:rPr lang="hr-HR" sz="3600" i="1" dirty="0" smtClean="0"/>
              <a:t>SMN1</a:t>
            </a:r>
            <a:r>
              <a:rPr lang="hr-HR" sz="3600" dirty="0" smtClean="0"/>
              <a:t> gena (u više od 95% oboljelih), a ne </a:t>
            </a:r>
            <a:r>
              <a:rPr lang="hr-HR" sz="3600" i="1" dirty="0" smtClean="0"/>
              <a:t>SMN2</a:t>
            </a:r>
            <a:r>
              <a:rPr lang="hr-HR" sz="3600" dirty="0" smtClean="0"/>
              <a:t> gena dovode do SMA?</a:t>
            </a:r>
            <a:endParaRPr lang="hr-HR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29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Zato što </a:t>
            </a:r>
            <a:r>
              <a:rPr kumimoji="0" lang="hr-HR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SMN1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gen i </a:t>
            </a:r>
            <a:r>
              <a:rPr kumimoji="0" lang="hr-HR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SMN2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gen transkribiraju 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različite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oblike glasničke RNA: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376488" y="3157538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357563" y="3157538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443663" y="3157538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71604" y="2984500"/>
            <a:ext cx="85151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E</a:t>
            </a:r>
            <a:r>
              <a:rPr lang="hr-HR" altLang="en-US" sz="1600" dirty="0" smtClean="0">
                <a:solidFill>
                  <a:srgbClr val="010203"/>
                </a:solidFill>
                <a:latin typeface="Times" pitchFamily="18" charset="0"/>
              </a:rPr>
              <a:t>ks</a:t>
            </a:r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on </a:t>
            </a:r>
            <a:r>
              <a:rPr lang="en-US" altLang="en-US" sz="1600" dirty="0">
                <a:solidFill>
                  <a:srgbClr val="010203"/>
                </a:solidFill>
                <a:latin typeface="Times" pitchFamily="18" charset="0"/>
              </a:rPr>
              <a:t>6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55875" y="2984500"/>
            <a:ext cx="85151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E</a:t>
            </a:r>
            <a:r>
              <a:rPr lang="hr-HR" altLang="en-US" sz="1600" dirty="0" smtClean="0">
                <a:solidFill>
                  <a:srgbClr val="010203"/>
                </a:solidFill>
                <a:latin typeface="Times" pitchFamily="18" charset="0"/>
              </a:rPr>
              <a:t>ks</a:t>
            </a:r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on </a:t>
            </a:r>
            <a:r>
              <a:rPr lang="en-US" altLang="en-US" sz="1600" dirty="0">
                <a:solidFill>
                  <a:srgbClr val="010203"/>
                </a:solidFill>
                <a:latin typeface="Times" pitchFamily="18" charset="0"/>
              </a:rPr>
              <a:t>7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00438" y="2984500"/>
            <a:ext cx="85151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E</a:t>
            </a:r>
            <a:r>
              <a:rPr lang="hr-HR" altLang="en-US" sz="1600" dirty="0" smtClean="0">
                <a:solidFill>
                  <a:srgbClr val="010203"/>
                </a:solidFill>
                <a:latin typeface="Times" pitchFamily="18" charset="0"/>
              </a:rPr>
              <a:t>ks</a:t>
            </a:r>
            <a:r>
              <a:rPr lang="en-US" altLang="en-US" sz="1600" dirty="0" smtClean="0">
                <a:solidFill>
                  <a:srgbClr val="010203"/>
                </a:solidFill>
                <a:latin typeface="Times" pitchFamily="18" charset="0"/>
              </a:rPr>
              <a:t>on </a:t>
            </a:r>
            <a:r>
              <a:rPr lang="en-US" altLang="en-US" sz="1600" dirty="0">
                <a:solidFill>
                  <a:srgbClr val="010203"/>
                </a:solidFill>
                <a:latin typeface="Times" pitchFamily="18" charset="0"/>
              </a:rPr>
              <a:t>8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76800" y="29845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6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81788" y="2998788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8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24525" y="29845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7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85984" y="2254250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 dirty="0">
                <a:solidFill>
                  <a:srgbClr val="FF0000"/>
                </a:solidFill>
                <a:latin typeface="Times" pitchFamily="18" charset="0"/>
              </a:rPr>
              <a:t>SMN1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500694" y="2285992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 dirty="0">
                <a:solidFill>
                  <a:srgbClr val="FF0000"/>
                </a:solidFill>
                <a:latin typeface="Times" pitchFamily="18" charset="0"/>
              </a:rPr>
              <a:t>SMN2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576513" y="2646363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0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C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2881313" y="33861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6248400" y="33861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286512" y="3357562"/>
            <a:ext cx="2809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altLang="en-US" sz="1400" dirty="0" err="1" smtClean="0">
                <a:latin typeface="Times" pitchFamily="18" charset="0"/>
              </a:rPr>
              <a:t>t</a:t>
            </a:r>
            <a:r>
              <a:rPr lang="hr-HR" altLang="en-US" sz="1400" b="0" dirty="0" err="1" smtClean="0">
                <a:solidFill>
                  <a:schemeClr val="tx1"/>
                </a:solidFill>
                <a:latin typeface="Times" pitchFamily="18" charset="0"/>
              </a:rPr>
              <a:t>imin</a:t>
            </a:r>
            <a:r>
              <a:rPr lang="hr-HR" altLang="en-US" sz="1400" b="0" dirty="0" smtClean="0">
                <a:solidFill>
                  <a:schemeClr val="tx1"/>
                </a:solidFill>
                <a:latin typeface="Times" pitchFamily="18" charset="0"/>
              </a:rPr>
              <a:t> u </a:t>
            </a:r>
            <a:r>
              <a:rPr lang="hr-HR" altLang="en-US" sz="1400" b="0" dirty="0" err="1" smtClean="0">
                <a:solidFill>
                  <a:schemeClr val="tx1"/>
                </a:solidFill>
                <a:latin typeface="Times" pitchFamily="18" charset="0"/>
              </a:rPr>
              <a:t>kodonu</a:t>
            </a:r>
            <a:r>
              <a:rPr lang="hr-HR" altLang="en-US" sz="1400" b="0" dirty="0" smtClean="0">
                <a:solidFill>
                  <a:schemeClr val="tx1"/>
                </a:solidFill>
                <a:latin typeface="Times" pitchFamily="18" charset="0"/>
              </a:rPr>
              <a:t> 280 onemogućuje uključivanje </a:t>
            </a:r>
            <a:r>
              <a:rPr lang="hr-HR" altLang="en-US" sz="1400" b="0" dirty="0" err="1" smtClean="0">
                <a:solidFill>
                  <a:schemeClr val="tx1"/>
                </a:solidFill>
                <a:latin typeface="Times" pitchFamily="18" charset="0"/>
              </a:rPr>
              <a:t>eksona</a:t>
            </a:r>
            <a:r>
              <a:rPr lang="hr-HR" altLang="en-US" sz="1400" b="0" dirty="0" smtClean="0">
                <a:solidFill>
                  <a:schemeClr val="tx1"/>
                </a:solidFill>
                <a:latin typeface="Times" pitchFamily="18" charset="0"/>
              </a:rPr>
              <a:t> 7</a:t>
            </a:r>
            <a:endParaRPr lang="en-US" altLang="en-US" sz="1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1666875" y="40513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6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65400" y="40513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7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92500" y="40513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8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456238" y="39751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6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938713" y="4621213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6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743700" y="4621213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8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6380163" y="3975100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10203"/>
                </a:solidFill>
                <a:latin typeface="Times" pitchFamily="18" charset="0"/>
              </a:rPr>
              <a:t>Exon 8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600075" y="4049713"/>
            <a:ext cx="94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tx1"/>
                </a:solidFill>
                <a:latin typeface="Times" pitchFamily="18" charset="0"/>
              </a:rPr>
              <a:t>mRNA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285720" y="2830513"/>
            <a:ext cx="1223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sz="2000" dirty="0" err="1" smtClean="0">
                <a:latin typeface="Times" pitchFamily="18" charset="0"/>
              </a:rPr>
              <a:t>g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" pitchFamily="18" charset="0"/>
              </a:rPr>
              <a:t>enom</a:t>
            </a:r>
            <a:r>
              <a:rPr lang="hr-HR" altLang="en-US" sz="2000" dirty="0" err="1" smtClean="0">
                <a:solidFill>
                  <a:schemeClr val="tx1"/>
                </a:solidFill>
                <a:latin typeface="Times" pitchFamily="18" charset="0"/>
              </a:rPr>
              <a:t>ska</a:t>
            </a:r>
            <a:endParaRPr lang="en-US" altLang="en-US" sz="2000" dirty="0">
              <a:solidFill>
                <a:schemeClr val="tx1"/>
              </a:solidFill>
              <a:latin typeface="Times" pitchFamily="18" charset="0"/>
            </a:endParaRPr>
          </a:p>
          <a:p>
            <a:pPr eaLnBrk="0" hangingPunct="0"/>
            <a:r>
              <a:rPr lang="en-US" altLang="en-US" sz="2000" dirty="0">
                <a:solidFill>
                  <a:schemeClr val="tx1"/>
                </a:solidFill>
                <a:latin typeface="Times" pitchFamily="18" charset="0"/>
              </a:rPr>
              <a:t>DNA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461000" y="4273550"/>
            <a:ext cx="3490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0" dirty="0">
                <a:solidFill>
                  <a:schemeClr val="tx1"/>
                </a:solidFill>
                <a:latin typeface="Times" pitchFamily="18" charset="0"/>
              </a:rPr>
              <a:t>~</a:t>
            </a:r>
            <a:r>
              <a:rPr lang="hr-HR" altLang="en-US" sz="1600" b="0" dirty="0">
                <a:solidFill>
                  <a:schemeClr val="tx1"/>
                </a:solidFill>
                <a:latin typeface="Times" pitchFamily="18" charset="0"/>
              </a:rPr>
              <a:t>80-</a:t>
            </a:r>
            <a:r>
              <a:rPr lang="en-US" altLang="en-US" sz="1600" b="0" dirty="0">
                <a:solidFill>
                  <a:schemeClr val="tx1"/>
                </a:solidFill>
                <a:latin typeface="Times" pitchFamily="18" charset="0"/>
              </a:rPr>
              <a:t>90% </a:t>
            </a:r>
            <a:r>
              <a:rPr lang="en-US" altLang="en-US" sz="1600" b="0" dirty="0" smtClean="0">
                <a:solidFill>
                  <a:schemeClr val="tx1"/>
                </a:solidFill>
                <a:latin typeface="Times" pitchFamily="18" charset="0"/>
              </a:rPr>
              <a:t>trans</a:t>
            </a:r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k</a:t>
            </a:r>
            <a:r>
              <a:rPr lang="en-US" altLang="en-US" sz="1600" b="0" dirty="0" err="1" smtClean="0">
                <a:solidFill>
                  <a:schemeClr val="tx1"/>
                </a:solidFill>
                <a:latin typeface="Times" pitchFamily="18" charset="0"/>
              </a:rPr>
              <a:t>ript</a:t>
            </a:r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a je nefunkcionalno</a:t>
            </a:r>
            <a:endParaRPr lang="en-US" altLang="en-US" sz="16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5327650" y="4932363"/>
            <a:ext cx="3701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samo </a:t>
            </a:r>
            <a:r>
              <a:rPr lang="en-US" altLang="en-US" sz="1600" b="0" dirty="0" smtClean="0">
                <a:solidFill>
                  <a:schemeClr val="tx1"/>
                </a:solidFill>
                <a:latin typeface="Times" pitchFamily="18" charset="0"/>
              </a:rPr>
              <a:t>~10</a:t>
            </a:r>
            <a:r>
              <a:rPr lang="hr-HR" altLang="en-US" sz="1600" b="0" dirty="0">
                <a:solidFill>
                  <a:schemeClr val="tx1"/>
                </a:solidFill>
                <a:latin typeface="Times" pitchFamily="18" charset="0"/>
              </a:rPr>
              <a:t>-20</a:t>
            </a:r>
            <a:r>
              <a:rPr lang="en-US" altLang="en-US" sz="1600" b="0" dirty="0">
                <a:solidFill>
                  <a:schemeClr val="tx1"/>
                </a:solidFill>
                <a:latin typeface="Times" pitchFamily="18" charset="0"/>
              </a:rPr>
              <a:t>% </a:t>
            </a:r>
            <a:r>
              <a:rPr lang="en-US" altLang="en-US" sz="1600" b="0" dirty="0" smtClean="0">
                <a:solidFill>
                  <a:schemeClr val="tx1"/>
                </a:solidFill>
                <a:latin typeface="Times" pitchFamily="18" charset="0"/>
              </a:rPr>
              <a:t>trans</a:t>
            </a:r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k</a:t>
            </a:r>
            <a:r>
              <a:rPr lang="en-US" altLang="en-US" sz="1600" b="0" dirty="0" err="1" smtClean="0">
                <a:solidFill>
                  <a:schemeClr val="tx1"/>
                </a:solidFill>
                <a:latin typeface="Times" pitchFamily="18" charset="0"/>
              </a:rPr>
              <a:t>ript</a:t>
            </a:r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a je funkcionalno</a:t>
            </a:r>
            <a:endParaRPr lang="en-US" altLang="en-US" sz="16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157413" y="4521200"/>
            <a:ext cx="1609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sz="1600" dirty="0" smtClean="0">
                <a:latin typeface="Times" pitchFamily="18" charset="0"/>
              </a:rPr>
              <a:t>&gt;</a:t>
            </a:r>
            <a:r>
              <a:rPr lang="en-US" altLang="en-US" sz="1600" b="0" dirty="0" smtClean="0">
                <a:solidFill>
                  <a:schemeClr val="tx1"/>
                </a:solidFill>
                <a:latin typeface="Times" pitchFamily="18" charset="0"/>
              </a:rPr>
              <a:t>90</a:t>
            </a:r>
            <a:r>
              <a:rPr lang="en-US" altLang="en-US" sz="1600" b="0" dirty="0">
                <a:solidFill>
                  <a:schemeClr val="tx1"/>
                </a:solidFill>
                <a:latin typeface="Times" pitchFamily="18" charset="0"/>
              </a:rPr>
              <a:t>% </a:t>
            </a:r>
            <a:r>
              <a:rPr lang="hr-HR" altLang="en-US" sz="1600" b="0" dirty="0" smtClean="0">
                <a:solidFill>
                  <a:schemeClr val="tx1"/>
                </a:solidFill>
                <a:latin typeface="Times" pitchFamily="18" charset="0"/>
              </a:rPr>
              <a:t>transkripta</a:t>
            </a:r>
          </a:p>
          <a:p>
            <a:pPr eaLnBrk="0" hangingPunct="0"/>
            <a:r>
              <a:rPr lang="hr-HR" altLang="en-US" sz="1600" dirty="0" smtClean="0">
                <a:latin typeface="Times" pitchFamily="18" charset="0"/>
              </a:rPr>
              <a:t>sadrži </a:t>
            </a:r>
            <a:r>
              <a:rPr lang="hr-HR" altLang="en-US" sz="1600" dirty="0" err="1" smtClean="0">
                <a:latin typeface="Times" pitchFamily="18" charset="0"/>
              </a:rPr>
              <a:t>ekson</a:t>
            </a:r>
            <a:r>
              <a:rPr lang="hr-HR" altLang="en-US" sz="1600" dirty="0" smtClean="0">
                <a:latin typeface="Times" pitchFamily="18" charset="0"/>
              </a:rPr>
              <a:t> 7</a:t>
            </a: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2881313" y="50863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3900488" y="501332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dirty="0" err="1" smtClean="0">
                <a:solidFill>
                  <a:srgbClr val="00B050"/>
                </a:solidFill>
                <a:latin typeface="Times" pitchFamily="18" charset="0"/>
              </a:rPr>
              <a:t>t</a:t>
            </a:r>
            <a:r>
              <a:rPr lang="en-US" altLang="en-US" dirty="0" err="1" smtClean="0">
                <a:solidFill>
                  <a:srgbClr val="00B050"/>
                </a:solidFill>
                <a:latin typeface="Times" pitchFamily="18" charset="0"/>
              </a:rPr>
              <a:t>ransla</a:t>
            </a:r>
            <a:r>
              <a:rPr lang="hr-HR" altLang="en-US" dirty="0" err="1" smtClean="0">
                <a:solidFill>
                  <a:srgbClr val="00B050"/>
                </a:solidFill>
                <a:latin typeface="Times" pitchFamily="18" charset="0"/>
              </a:rPr>
              <a:t>cija</a:t>
            </a:r>
            <a:endParaRPr lang="en-US" altLang="en-US" dirty="0">
              <a:solidFill>
                <a:srgbClr val="00B050"/>
              </a:solidFill>
              <a:latin typeface="Times" pitchFamily="18" charset="0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4822825" y="5634038"/>
            <a:ext cx="36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0" dirty="0">
                <a:solidFill>
                  <a:schemeClr val="tx1"/>
                </a:solidFill>
                <a:latin typeface="Times" pitchFamily="18" charset="0"/>
              </a:rPr>
              <a:t>Protein </a:t>
            </a:r>
            <a:r>
              <a:rPr lang="hr-HR" altLang="en-US" b="0" dirty="0" smtClean="0">
                <a:solidFill>
                  <a:schemeClr val="tx1"/>
                </a:solidFill>
                <a:latin typeface="Times" pitchFamily="18" charset="0"/>
              </a:rPr>
              <a:t>bez dijela koj</a:t>
            </a:r>
            <a:r>
              <a:rPr lang="hr-HR" altLang="en-US" dirty="0" smtClean="0">
                <a:latin typeface="Times" pitchFamily="18" charset="0"/>
              </a:rPr>
              <a:t>i kodira </a:t>
            </a:r>
            <a:r>
              <a:rPr lang="hr-HR" altLang="en-US" dirty="0" err="1" smtClean="0">
                <a:latin typeface="Times" pitchFamily="18" charset="0"/>
              </a:rPr>
              <a:t>ekson</a:t>
            </a:r>
            <a:r>
              <a:rPr lang="hr-HR" altLang="en-US" dirty="0" smtClean="0">
                <a:latin typeface="Times" pitchFamily="18" charset="0"/>
              </a:rPr>
              <a:t> 7</a:t>
            </a:r>
            <a:endParaRPr lang="hr-HR" altLang="en-US" b="0" dirty="0">
              <a:solidFill>
                <a:schemeClr val="tx1"/>
              </a:solidFill>
              <a:latin typeface="Times" pitchFamily="18" charset="0"/>
            </a:endParaRPr>
          </a:p>
          <a:p>
            <a:pPr eaLnBrk="0" hangingPunct="0"/>
            <a:r>
              <a:rPr lang="hr-HR" altLang="en-US" b="0" dirty="0" smtClean="0">
                <a:solidFill>
                  <a:schemeClr val="tx1"/>
                </a:solidFill>
                <a:latin typeface="Times" pitchFamily="18" charset="0"/>
              </a:rPr>
              <a:t>nestabilan je i brzo se razgrađuje</a:t>
            </a:r>
            <a:endParaRPr lang="en-US" altLang="en-US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458913" y="5661025"/>
            <a:ext cx="3102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dirty="0" smtClean="0">
                <a:latin typeface="Times" pitchFamily="18" charset="0"/>
              </a:rPr>
              <a:t>N</a:t>
            </a:r>
            <a:r>
              <a:rPr lang="en-US" altLang="en-US" b="0" dirty="0" err="1" smtClean="0">
                <a:solidFill>
                  <a:schemeClr val="tx1"/>
                </a:solidFill>
                <a:latin typeface="Times" pitchFamily="18" charset="0"/>
              </a:rPr>
              <a:t>ormal</a:t>
            </a:r>
            <a:r>
              <a:rPr lang="hr-HR" altLang="en-US" b="0" dirty="0" smtClean="0">
                <a:solidFill>
                  <a:schemeClr val="tx1"/>
                </a:solidFill>
                <a:latin typeface="Times" pitchFamily="18" charset="0"/>
              </a:rPr>
              <a:t>ne razine</a:t>
            </a:r>
            <a:r>
              <a:rPr lang="en-US" altLang="en-US" b="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altLang="en-US" b="0" dirty="0">
                <a:solidFill>
                  <a:schemeClr val="tx1"/>
                </a:solidFill>
                <a:latin typeface="Times" pitchFamily="18" charset="0"/>
              </a:rPr>
              <a:t>SMN </a:t>
            </a:r>
            <a:r>
              <a:rPr lang="en-US" altLang="en-US" b="0" dirty="0" smtClean="0">
                <a:solidFill>
                  <a:schemeClr val="tx1"/>
                </a:solidFill>
                <a:latin typeface="Times" pitchFamily="18" charset="0"/>
              </a:rPr>
              <a:t>protein</a:t>
            </a:r>
            <a:r>
              <a:rPr lang="hr-HR" altLang="en-US" b="0" dirty="0" smtClean="0">
                <a:solidFill>
                  <a:schemeClr val="tx1"/>
                </a:solidFill>
                <a:latin typeface="Times" pitchFamily="18" charset="0"/>
              </a:rPr>
              <a:t>a</a:t>
            </a:r>
            <a:endParaRPr lang="en-US" altLang="en-US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7" name="Line 47"/>
          <p:cNvSpPr>
            <a:spLocks noChangeShapeType="1"/>
          </p:cNvSpPr>
          <p:nvPr/>
        </p:nvSpPr>
        <p:spPr bwMode="auto">
          <a:xfrm>
            <a:off x="6300788" y="62769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4646613" y="6491288"/>
            <a:ext cx="4108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b="0" dirty="0" smtClean="0">
                <a:solidFill>
                  <a:schemeClr val="tx1"/>
                </a:solidFill>
                <a:latin typeface="Times" pitchFamily="18" charset="0"/>
              </a:rPr>
              <a:t>Niska razina funkcionalnog SMN proteina</a:t>
            </a:r>
            <a:endParaRPr lang="en-US" altLang="en-US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>
            <a:off x="2454275" y="4224338"/>
            <a:ext cx="1222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3357563" y="4224338"/>
            <a:ext cx="1428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>
            <a:off x="6243638" y="4148138"/>
            <a:ext cx="1539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>
            <a:off x="5735638" y="4770438"/>
            <a:ext cx="1841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>
            <a:off x="6572264" y="4770438"/>
            <a:ext cx="1936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4" name="Line 54"/>
          <p:cNvSpPr>
            <a:spLocks noChangeShapeType="1"/>
          </p:cNvSpPr>
          <p:nvPr/>
        </p:nvSpPr>
        <p:spPr bwMode="auto">
          <a:xfrm>
            <a:off x="6246813" y="52927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3900488" y="350043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r-HR" altLang="en-US" dirty="0" smtClean="0">
                <a:solidFill>
                  <a:srgbClr val="00B050"/>
                </a:solidFill>
                <a:latin typeface="Times" pitchFamily="18" charset="0"/>
              </a:rPr>
              <a:t>t</a:t>
            </a:r>
            <a:r>
              <a:rPr lang="en-US" altLang="en-US" dirty="0" err="1" smtClean="0">
                <a:solidFill>
                  <a:srgbClr val="00B050"/>
                </a:solidFill>
                <a:latin typeface="Times" pitchFamily="18" charset="0"/>
              </a:rPr>
              <a:t>rans</a:t>
            </a:r>
            <a:r>
              <a:rPr lang="hr-HR" altLang="en-US" dirty="0" err="1" smtClean="0">
                <a:solidFill>
                  <a:srgbClr val="00B050"/>
                </a:solidFill>
                <a:latin typeface="Times" pitchFamily="18" charset="0"/>
              </a:rPr>
              <a:t>kripcija</a:t>
            </a:r>
            <a:endParaRPr lang="en-US" altLang="en-US" dirty="0">
              <a:solidFill>
                <a:srgbClr val="00B050"/>
              </a:solidFill>
              <a:latin typeface="Times" pitchFamily="18" charset="0"/>
            </a:endParaRP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37300" y="3524250"/>
            <a:ext cx="2191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</a:rPr>
              <a:t>Korektno sparivanje </a:t>
            </a:r>
            <a:r>
              <a:rPr lang="hr-HR" sz="1400" dirty="0" err="1" smtClean="0">
                <a:solidFill>
                  <a:schemeClr val="tx1"/>
                </a:solidFill>
                <a:latin typeface="Times New Roman" pitchFamily="18" charset="0"/>
              </a:rPr>
              <a:t>eksona</a:t>
            </a:r>
            <a:endParaRPr lang="hr-HR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5772150" y="2646363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0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T      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5848350" y="4605338"/>
            <a:ext cx="78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dirty="0">
                <a:solidFill>
                  <a:srgbClr val="010203"/>
                </a:solidFill>
                <a:latin typeface="Times" pitchFamily="18" charset="0"/>
              </a:rPr>
              <a:t>Exon 7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85720" y="1142984"/>
            <a:ext cx="857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5643570" y="3143248"/>
            <a:ext cx="142876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0" name="TextBox 49"/>
          <p:cNvSpPr txBox="1"/>
          <p:nvPr/>
        </p:nvSpPr>
        <p:spPr>
          <a:xfrm>
            <a:off x="-32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Lorson</a:t>
            </a:r>
            <a:r>
              <a:rPr lang="hr-HR" sz="1000" dirty="0" smtClean="0"/>
              <a:t> et al., </a:t>
            </a:r>
            <a:r>
              <a:rPr lang="hr-HR" sz="1000" i="1" dirty="0" smtClean="0"/>
              <a:t>Hum Mol </a:t>
            </a:r>
            <a:r>
              <a:rPr lang="hr-HR" sz="1000" i="1" dirty="0" err="1" smtClean="0"/>
              <a:t>Genet</a:t>
            </a:r>
            <a:r>
              <a:rPr lang="hr-HR" sz="1000" dirty="0" smtClean="0"/>
              <a:t>, 2000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4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Količina funkcionalnog SMN proteina pune duljine korelira s kliničkom slikom SMA</a:t>
            </a:r>
            <a:endParaRPr lang="hr-HR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77888" y="1398588"/>
          <a:ext cx="7439025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7467600" imgH="4076700" progId="MSGraph.Chart.8">
                  <p:embed followColorScheme="full"/>
                </p:oleObj>
              </mc:Choice>
              <mc:Fallback>
                <p:oleObj name="Chart" r:id="rId3" imgW="7467600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398588"/>
                        <a:ext cx="7439025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595947" y="3081923"/>
            <a:ext cx="3342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chemeClr val="tx1"/>
                </a:solidFill>
              </a:rPr>
              <a:t>% količine SMN proteina pune duljine 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08175" y="4071942"/>
            <a:ext cx="57594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9452" y="1285860"/>
            <a:ext cx="69945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/>
              <a:t>r</a:t>
            </a:r>
            <a:r>
              <a:rPr lang="hr-HR" sz="1600" dirty="0" smtClean="0">
                <a:solidFill>
                  <a:schemeClr val="tx1"/>
                </a:solidFill>
              </a:rPr>
              <a:t>azina SMN proteina potrebna za normalnu funkciju </a:t>
            </a:r>
            <a:r>
              <a:rPr lang="hr-HR" sz="1600" dirty="0" err="1" smtClean="0">
                <a:solidFill>
                  <a:schemeClr val="tx1"/>
                </a:solidFill>
              </a:rPr>
              <a:t>motoneurona</a:t>
            </a:r>
            <a:r>
              <a:rPr lang="hr-HR" sz="1600" dirty="0" smtClean="0">
                <a:solidFill>
                  <a:schemeClr val="tx1"/>
                </a:solidFill>
              </a:rPr>
              <a:t> (</a:t>
            </a:r>
            <a:r>
              <a:rPr lang="hr-HR" sz="1600" dirty="0" smtClean="0">
                <a:solidFill>
                  <a:srgbClr val="FF0000"/>
                </a:solidFill>
              </a:rPr>
              <a:t>otprilike </a:t>
            </a:r>
            <a:r>
              <a:rPr lang="hr-HR" sz="1600" dirty="0">
                <a:solidFill>
                  <a:srgbClr val="FF0000"/>
                </a:solidFill>
              </a:rPr>
              <a:t>23%</a:t>
            </a:r>
            <a:r>
              <a:rPr lang="hr-H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357290" y="1444610"/>
            <a:ext cx="77622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35150" y="5295900"/>
            <a:ext cx="1072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tx1"/>
                </a:solidFill>
              </a:rPr>
              <a:t>SMN1</a:t>
            </a:r>
            <a:r>
              <a:rPr lang="hr-HR" dirty="0">
                <a:solidFill>
                  <a:schemeClr val="tx1"/>
                </a:solidFill>
              </a:rPr>
              <a:t>+/+</a:t>
            </a:r>
            <a:endParaRPr lang="hr-HR" i="1" dirty="0">
              <a:solidFill>
                <a:schemeClr val="tx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715140" y="5286388"/>
            <a:ext cx="1109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tx1"/>
                </a:solidFill>
              </a:rPr>
              <a:t>SMN1-</a:t>
            </a:r>
            <a:r>
              <a:rPr lang="hr-HR" dirty="0">
                <a:solidFill>
                  <a:schemeClr val="tx1"/>
                </a:solidFill>
              </a:rPr>
              <a:t>/-</a:t>
            </a:r>
          </a:p>
          <a:p>
            <a:r>
              <a:rPr lang="hr-HR" dirty="0">
                <a:solidFill>
                  <a:schemeClr val="tx1"/>
                </a:solidFill>
              </a:rPr>
              <a:t>2-3 </a:t>
            </a:r>
            <a:r>
              <a:rPr lang="hr-HR" i="1" dirty="0">
                <a:solidFill>
                  <a:schemeClr val="tx1"/>
                </a:solidFill>
              </a:rPr>
              <a:t>SMN2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500694" y="5286388"/>
            <a:ext cx="1109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tx1"/>
                </a:solidFill>
              </a:rPr>
              <a:t>SMN1</a:t>
            </a:r>
            <a:r>
              <a:rPr lang="hr-HR" dirty="0">
                <a:solidFill>
                  <a:schemeClr val="tx1"/>
                </a:solidFill>
              </a:rPr>
              <a:t>-/-</a:t>
            </a:r>
          </a:p>
          <a:p>
            <a:r>
              <a:rPr lang="hr-HR" dirty="0">
                <a:solidFill>
                  <a:schemeClr val="tx1"/>
                </a:solidFill>
              </a:rPr>
              <a:t>3-4 </a:t>
            </a:r>
            <a:r>
              <a:rPr lang="hr-HR" i="1" dirty="0">
                <a:solidFill>
                  <a:schemeClr val="tx1"/>
                </a:solidFill>
              </a:rPr>
              <a:t>SMN2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286248" y="5286388"/>
            <a:ext cx="1109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tx1"/>
                </a:solidFill>
              </a:rPr>
              <a:t>SMN1</a:t>
            </a:r>
            <a:r>
              <a:rPr lang="hr-HR" dirty="0">
                <a:solidFill>
                  <a:schemeClr val="tx1"/>
                </a:solidFill>
              </a:rPr>
              <a:t>-/-</a:t>
            </a:r>
          </a:p>
          <a:p>
            <a:r>
              <a:rPr lang="hr-HR" dirty="0">
                <a:solidFill>
                  <a:schemeClr val="tx1"/>
                </a:solidFill>
              </a:rPr>
              <a:t>4-8 </a:t>
            </a:r>
            <a:r>
              <a:rPr lang="hr-HR" i="1" dirty="0">
                <a:solidFill>
                  <a:schemeClr val="tx1"/>
                </a:solidFill>
              </a:rPr>
              <a:t>SMN2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143240" y="5302250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tx1"/>
                </a:solidFill>
              </a:rPr>
              <a:t>SMN1</a:t>
            </a:r>
            <a:r>
              <a:rPr lang="hr-HR" dirty="0">
                <a:solidFill>
                  <a:schemeClr val="tx1"/>
                </a:solidFill>
              </a:rPr>
              <a:t>+/-</a:t>
            </a:r>
            <a:endParaRPr lang="hr-HR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>
                <a:solidFill>
                  <a:srgbClr val="020306"/>
                </a:solidFill>
              </a:rPr>
              <a:t>Feldkötter</a:t>
            </a:r>
            <a:r>
              <a:rPr lang="hr-HR" sz="1000" dirty="0" smtClean="0">
                <a:solidFill>
                  <a:srgbClr val="020306"/>
                </a:solidFill>
              </a:rPr>
              <a:t> </a:t>
            </a:r>
            <a:r>
              <a:rPr lang="hr-HR" sz="1000" dirty="0" smtClean="0"/>
              <a:t>et al., </a:t>
            </a:r>
            <a:r>
              <a:rPr lang="hr-HR" sz="1000" i="1" dirty="0" smtClean="0"/>
              <a:t>Am J Hum </a:t>
            </a:r>
            <a:r>
              <a:rPr lang="hr-HR" sz="1000" i="1" dirty="0" err="1" smtClean="0"/>
              <a:t>Genet</a:t>
            </a:r>
            <a:r>
              <a:rPr lang="hr-HR" sz="1000" dirty="0" smtClean="0"/>
              <a:t>, 2002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Moguće funkcije SMN proteina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dio </a:t>
            </a:r>
            <a:r>
              <a:rPr lang="hr-HR" dirty="0" smtClean="0">
                <a:solidFill>
                  <a:srgbClr val="FF0000"/>
                </a:solidFill>
              </a:rPr>
              <a:t>makromolekularnog kompleksa </a:t>
            </a:r>
            <a:r>
              <a:rPr lang="hr-HR" dirty="0" smtClean="0"/>
              <a:t>koji sastavlja male </a:t>
            </a:r>
            <a:r>
              <a:rPr lang="hr-HR" dirty="0" err="1" smtClean="0"/>
              <a:t>ribonukleoproteine</a:t>
            </a:r>
            <a:r>
              <a:rPr lang="hr-HR" dirty="0" smtClean="0"/>
              <a:t> jezgre</a:t>
            </a:r>
          </a:p>
          <a:p>
            <a:pPr>
              <a:buFontTx/>
              <a:buChar char="-"/>
            </a:pPr>
            <a:r>
              <a:rPr lang="hr-HR" dirty="0" smtClean="0"/>
              <a:t>sam ima </a:t>
            </a:r>
            <a:r>
              <a:rPr lang="hr-HR" dirty="0" smtClean="0">
                <a:solidFill>
                  <a:srgbClr val="FF0000"/>
                </a:solidFill>
              </a:rPr>
              <a:t>anti-</a:t>
            </a:r>
            <a:r>
              <a:rPr lang="hr-HR" dirty="0" err="1" smtClean="0">
                <a:solidFill>
                  <a:srgbClr val="FF0000"/>
                </a:solidFill>
              </a:rPr>
              <a:t>apoptotičku</a:t>
            </a:r>
            <a:r>
              <a:rPr lang="hr-HR" dirty="0" smtClean="0"/>
              <a:t> aktivnost</a:t>
            </a:r>
          </a:p>
          <a:p>
            <a:pPr>
              <a:buFontTx/>
              <a:buChar char="-"/>
            </a:pPr>
            <a:r>
              <a:rPr lang="hr-HR" dirty="0" smtClean="0"/>
              <a:t>djeluje sinergistički s anti-</a:t>
            </a:r>
            <a:r>
              <a:rPr lang="hr-HR" dirty="0" err="1" smtClean="0"/>
              <a:t>apoptotičkim</a:t>
            </a:r>
            <a:r>
              <a:rPr lang="hr-HR" dirty="0" smtClean="0"/>
              <a:t> članovima </a:t>
            </a:r>
            <a:r>
              <a:rPr lang="hr-HR" dirty="0" err="1" smtClean="0"/>
              <a:t>bcl</a:t>
            </a:r>
            <a:r>
              <a:rPr lang="hr-HR" dirty="0" smtClean="0"/>
              <a:t>-2 obitelji</a:t>
            </a:r>
          </a:p>
          <a:p>
            <a:pPr>
              <a:buFontTx/>
              <a:buChar char="-"/>
            </a:pPr>
            <a:r>
              <a:rPr lang="hr-HR" dirty="0" smtClean="0"/>
              <a:t>služi kao </a:t>
            </a:r>
            <a:r>
              <a:rPr lang="hr-HR" dirty="0" smtClean="0">
                <a:solidFill>
                  <a:srgbClr val="FF0000"/>
                </a:solidFill>
              </a:rPr>
              <a:t>transporter</a:t>
            </a:r>
            <a:r>
              <a:rPr lang="hr-HR" dirty="0" smtClean="0"/>
              <a:t> molekula </a:t>
            </a:r>
            <a:r>
              <a:rPr lang="hr-HR" dirty="0" err="1" smtClean="0"/>
              <a:t>aktina</a:t>
            </a:r>
            <a:r>
              <a:rPr lang="hr-HR" dirty="0" smtClean="0"/>
              <a:t> koje imaju važnu ulogu u diferencijaciji motoričkih </a:t>
            </a:r>
            <a:r>
              <a:rPr lang="hr-HR" dirty="0" err="1" smtClean="0"/>
              <a:t>neuroblasta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Kategorije NM bolesti i </a:t>
            </a:r>
            <a:r>
              <a:rPr lang="hr-HR" sz="3200" dirty="0" smtClean="0">
                <a:solidFill>
                  <a:srgbClr val="FF0000"/>
                </a:solidFill>
              </a:rPr>
              <a:t>nasljedne NM bolesti obuhvaćene ovim istraživanjem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Slika 2 ispr final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571604" y="1454240"/>
            <a:ext cx="6000792" cy="4832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21495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SMA1, SMA2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1436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CMT1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5568751"/>
            <a:ext cx="1362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DMD, BMD,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LGMD, FSHD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Weller</a:t>
            </a:r>
            <a:r>
              <a:rPr lang="hr-HR" sz="1000" dirty="0" smtClean="0"/>
              <a:t> et al., </a:t>
            </a:r>
            <a:r>
              <a:rPr lang="hr-HR" sz="1000" i="1" dirty="0" err="1" smtClean="0"/>
              <a:t>Greenfield</a:t>
            </a:r>
            <a:r>
              <a:rPr lang="hr-HR" sz="1000" i="1" dirty="0" smtClean="0"/>
              <a:t>’s </a:t>
            </a:r>
            <a:r>
              <a:rPr lang="hr-HR" sz="1000" i="1" dirty="0" err="1" smtClean="0"/>
              <a:t>neuropathology</a:t>
            </a:r>
            <a:r>
              <a:rPr lang="hr-HR" sz="1000" dirty="0" smtClean="0"/>
              <a:t>, 2002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 SMA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incidencija 4-10/100.000</a:t>
            </a:r>
          </a:p>
          <a:p>
            <a:pPr>
              <a:buFontTx/>
              <a:buChar char="-"/>
            </a:pPr>
            <a:r>
              <a:rPr lang="hr-HR" dirty="0" smtClean="0"/>
              <a:t>hipotonija i progresivna mišićna slabost </a:t>
            </a:r>
            <a:r>
              <a:rPr lang="hr-HR" dirty="0" err="1" smtClean="0"/>
              <a:t>proksimalnih</a:t>
            </a:r>
            <a:r>
              <a:rPr lang="hr-HR" dirty="0" smtClean="0"/>
              <a:t> mišića udova</a:t>
            </a:r>
          </a:p>
          <a:p>
            <a:pPr>
              <a:buFontTx/>
              <a:buChar char="-"/>
            </a:pPr>
            <a:r>
              <a:rPr lang="hr-HR" dirty="0" smtClean="0"/>
              <a:t>smanjena spontana mišićna aktivnost i ugasli duboki tetivni refleksi (</a:t>
            </a:r>
            <a:r>
              <a:rPr lang="hr-HR" dirty="0" err="1" smtClean="0"/>
              <a:t>arefleksija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tip </a:t>
            </a:r>
            <a:r>
              <a:rPr lang="hr-HR" dirty="0" smtClean="0">
                <a:solidFill>
                  <a:srgbClr val="FF0000"/>
                </a:solidFill>
              </a:rPr>
              <a:t>“0”</a:t>
            </a:r>
            <a:r>
              <a:rPr lang="hr-HR" dirty="0" smtClean="0"/>
              <a:t> – teški prenatalni oblik bolesti</a:t>
            </a:r>
          </a:p>
          <a:p>
            <a:pPr>
              <a:buFontTx/>
              <a:buChar char="-"/>
            </a:pPr>
            <a:r>
              <a:rPr lang="hr-HR" dirty="0" smtClean="0"/>
              <a:t>tip </a:t>
            </a:r>
            <a:r>
              <a:rPr lang="hr-HR" dirty="0" smtClean="0">
                <a:solidFill>
                  <a:srgbClr val="FF0000"/>
                </a:solidFill>
              </a:rPr>
              <a:t>1</a:t>
            </a:r>
            <a:r>
              <a:rPr lang="hr-HR" dirty="0" smtClean="0"/>
              <a:t> - </a:t>
            </a:r>
            <a:r>
              <a:rPr lang="hr-HR" dirty="0" err="1" smtClean="0"/>
              <a:t>Werdnig</a:t>
            </a:r>
            <a:r>
              <a:rPr lang="hr-HR" dirty="0" smtClean="0"/>
              <a:t>-</a:t>
            </a:r>
            <a:r>
              <a:rPr lang="hr-HR" dirty="0" err="1" smtClean="0"/>
              <a:t>Hoffmannova</a:t>
            </a:r>
            <a:r>
              <a:rPr lang="hr-HR" dirty="0" smtClean="0"/>
              <a:t> bolest</a:t>
            </a:r>
          </a:p>
          <a:p>
            <a:pPr>
              <a:buFontTx/>
              <a:buChar char="-"/>
            </a:pPr>
            <a:r>
              <a:rPr lang="hr-HR" dirty="0" smtClean="0"/>
              <a:t>tip </a:t>
            </a:r>
            <a:r>
              <a:rPr lang="hr-HR" dirty="0" smtClean="0">
                <a:solidFill>
                  <a:srgbClr val="FF0000"/>
                </a:solidFill>
              </a:rPr>
              <a:t>2</a:t>
            </a:r>
            <a:r>
              <a:rPr lang="hr-HR" dirty="0" smtClean="0"/>
              <a:t> – srednje teški oblik bolesti</a:t>
            </a:r>
          </a:p>
          <a:p>
            <a:pPr>
              <a:buFontTx/>
              <a:buChar char="-"/>
            </a:pPr>
            <a:r>
              <a:rPr lang="hr-HR" dirty="0" smtClean="0"/>
              <a:t>tip </a:t>
            </a:r>
            <a:r>
              <a:rPr lang="hr-HR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 – blagi oblik (</a:t>
            </a:r>
            <a:r>
              <a:rPr lang="hr-HR" dirty="0" err="1" smtClean="0"/>
              <a:t>Wohlfart</a:t>
            </a:r>
            <a:r>
              <a:rPr lang="hr-HR" dirty="0" smtClean="0"/>
              <a:t>-</a:t>
            </a:r>
            <a:r>
              <a:rPr lang="hr-HR" dirty="0" err="1" smtClean="0"/>
              <a:t>Kugelberg</a:t>
            </a:r>
            <a:r>
              <a:rPr lang="hr-HR" dirty="0" smtClean="0"/>
              <a:t>-</a:t>
            </a:r>
            <a:r>
              <a:rPr lang="hr-HR" dirty="0" err="1" smtClean="0"/>
              <a:t>Welanderova</a:t>
            </a:r>
            <a:r>
              <a:rPr lang="hr-HR" dirty="0" smtClean="0"/>
              <a:t> bolest)</a:t>
            </a:r>
          </a:p>
          <a:p>
            <a:pPr>
              <a:buFontTx/>
              <a:buChar char="-"/>
            </a:pPr>
            <a:r>
              <a:rPr lang="hr-HR" dirty="0" smtClean="0"/>
              <a:t>tip </a:t>
            </a:r>
            <a:r>
              <a:rPr lang="hr-HR" dirty="0" smtClean="0">
                <a:solidFill>
                  <a:srgbClr val="FF0000"/>
                </a:solidFill>
              </a:rPr>
              <a:t>4</a:t>
            </a:r>
            <a:r>
              <a:rPr lang="hr-HR" dirty="0" smtClean="0"/>
              <a:t> – </a:t>
            </a:r>
            <a:r>
              <a:rPr lang="hr-HR" dirty="0" err="1" smtClean="0"/>
              <a:t>adultni</a:t>
            </a:r>
            <a:r>
              <a:rPr lang="hr-HR" dirty="0" smtClean="0"/>
              <a:t> oblik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SMA tip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oskudni pokreti fetusa</a:t>
            </a:r>
          </a:p>
          <a:p>
            <a:pPr>
              <a:buFontTx/>
              <a:buChar char="-"/>
            </a:pPr>
            <a:r>
              <a:rPr lang="hr-HR" dirty="0" smtClean="0"/>
              <a:t>pri rođenju hipotonija, tihi plač</a:t>
            </a:r>
          </a:p>
          <a:p>
            <a:pPr>
              <a:buFontTx/>
              <a:buChar char="-"/>
            </a:pPr>
            <a:r>
              <a:rPr lang="hr-HR" dirty="0" smtClean="0"/>
              <a:t>novorođenče ima </a:t>
            </a:r>
            <a:r>
              <a:rPr lang="hr-HR" dirty="0" smtClean="0">
                <a:solidFill>
                  <a:srgbClr val="FF0000"/>
                </a:solidFill>
              </a:rPr>
              <a:t>poteškoće pri hranjenju</a:t>
            </a:r>
          </a:p>
          <a:p>
            <a:pPr>
              <a:buFontTx/>
              <a:buChar char="-"/>
            </a:pPr>
            <a:r>
              <a:rPr lang="hr-HR" dirty="0" smtClean="0"/>
              <a:t>dijete </a:t>
            </a:r>
            <a:r>
              <a:rPr lang="hr-HR" dirty="0" smtClean="0">
                <a:solidFill>
                  <a:srgbClr val="FF0000"/>
                </a:solidFill>
              </a:rPr>
              <a:t>nikad ne nauči sjediti</a:t>
            </a:r>
            <a:r>
              <a:rPr lang="hr-HR" dirty="0" smtClean="0"/>
              <a:t> samostalno</a:t>
            </a:r>
          </a:p>
          <a:p>
            <a:pPr>
              <a:buFontTx/>
              <a:buChar char="-"/>
            </a:pPr>
            <a:r>
              <a:rPr lang="hr-HR" dirty="0" smtClean="0"/>
              <a:t>smrtni ishod prije druge godine života zbog razvoja </a:t>
            </a:r>
            <a:r>
              <a:rPr lang="hr-HR" dirty="0" smtClean="0">
                <a:solidFill>
                  <a:srgbClr val="FF0000"/>
                </a:solidFill>
              </a:rPr>
              <a:t>respiratorne </a:t>
            </a:r>
            <a:r>
              <a:rPr lang="hr-HR" dirty="0" err="1" smtClean="0">
                <a:solidFill>
                  <a:srgbClr val="FF0000"/>
                </a:solidFill>
              </a:rPr>
              <a:t>insuficijencije</a:t>
            </a:r>
            <a:endParaRPr lang="hr-HR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r-HR" dirty="0" smtClean="0"/>
              <a:t>mentalni razvoj normalan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 tip 1</a:t>
            </a:r>
            <a:endParaRPr lang="hr-HR" dirty="0"/>
          </a:p>
        </p:txBody>
      </p:sp>
      <p:pic>
        <p:nvPicPr>
          <p:cNvPr id="4" name="Picture 18" descr="floppy inf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42" y="1785926"/>
            <a:ext cx="27802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435769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teška hipotonija</a:t>
            </a:r>
            <a:endParaRPr lang="hr-HR" dirty="0"/>
          </a:p>
        </p:txBody>
      </p:sp>
      <p:pic>
        <p:nvPicPr>
          <p:cNvPr id="6" name="Picture 20" descr="Slika1 head 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96937"/>
            <a:ext cx="3286148" cy="24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7567" y="4357694"/>
            <a:ext cx="24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glavica zaostaje u </a:t>
            </a:r>
            <a:r>
              <a:rPr lang="hr-HR" dirty="0" err="1" smtClean="0"/>
              <a:t>trakciji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929198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Zbog </a:t>
            </a:r>
            <a:r>
              <a:rPr lang="hr-HR" sz="2400" dirty="0" smtClean="0">
                <a:solidFill>
                  <a:srgbClr val="FF0000"/>
                </a:solidFill>
              </a:rPr>
              <a:t>slabosti </a:t>
            </a:r>
            <a:r>
              <a:rPr lang="hr-HR" sz="2400" dirty="0" err="1" smtClean="0">
                <a:solidFill>
                  <a:srgbClr val="FF0000"/>
                </a:solidFill>
              </a:rPr>
              <a:t>interkostalne</a:t>
            </a:r>
            <a:r>
              <a:rPr lang="hr-HR" sz="2400" dirty="0" smtClean="0">
                <a:solidFill>
                  <a:srgbClr val="FF0000"/>
                </a:solidFill>
              </a:rPr>
              <a:t> muskulature </a:t>
            </a:r>
            <a:r>
              <a:rPr lang="hr-HR" sz="2400" dirty="0" smtClean="0"/>
              <a:t>djeca sa SMA dišu isključivo pomoću kontrakcija dijafragme. Stoga dolazi do čestih i </a:t>
            </a:r>
            <a:r>
              <a:rPr lang="hr-HR" sz="2400" dirty="0" smtClean="0">
                <a:solidFill>
                  <a:srgbClr val="FF0000"/>
                </a:solidFill>
              </a:rPr>
              <a:t>teških respiratornih infekcija</a:t>
            </a:r>
            <a:r>
              <a:rPr lang="hr-HR" sz="2400" dirty="0" smtClean="0"/>
              <a:t>, a smrt nastupa obično unutar godine dana od postavljanja dijagnoze.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 tip 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dijete </a:t>
            </a:r>
            <a:r>
              <a:rPr lang="hr-HR" dirty="0" smtClean="0">
                <a:solidFill>
                  <a:srgbClr val="FF0000"/>
                </a:solidFill>
              </a:rPr>
              <a:t>sjedi samostalno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nikad ne prohoda </a:t>
            </a:r>
            <a:r>
              <a:rPr lang="hr-HR" dirty="0" smtClean="0"/>
              <a:t>samostalno</a:t>
            </a:r>
          </a:p>
          <a:p>
            <a:pPr>
              <a:buFontTx/>
              <a:buChar char="-"/>
            </a:pPr>
            <a:r>
              <a:rPr lang="hr-HR" dirty="0" smtClean="0"/>
              <a:t>tipičan tremor prstiju i šaka zbog </a:t>
            </a:r>
            <a:r>
              <a:rPr lang="hr-HR" dirty="0" err="1" smtClean="0">
                <a:solidFill>
                  <a:srgbClr val="FF0000"/>
                </a:solidFill>
              </a:rPr>
              <a:t>fascikulacija</a:t>
            </a:r>
            <a:r>
              <a:rPr lang="hr-HR" dirty="0" smtClean="0"/>
              <a:t> i mišićne slabosti</a:t>
            </a:r>
          </a:p>
          <a:p>
            <a:pPr>
              <a:buFontTx/>
              <a:buChar char="-"/>
            </a:pPr>
            <a:r>
              <a:rPr lang="hr-HR" dirty="0" smtClean="0"/>
              <a:t>očituje se od 3. mjeseca života</a:t>
            </a:r>
          </a:p>
          <a:p>
            <a:pPr>
              <a:buFontTx/>
              <a:buChar char="-"/>
            </a:pPr>
            <a:r>
              <a:rPr lang="hr-HR" dirty="0" smtClean="0"/>
              <a:t>smrtni ishod najčešće do kraja 7. godine života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 tip 3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očituje se obično </a:t>
            </a:r>
            <a:r>
              <a:rPr lang="hr-HR" dirty="0" smtClean="0">
                <a:solidFill>
                  <a:srgbClr val="FF0000"/>
                </a:solidFill>
              </a:rPr>
              <a:t>nakon 18. mjeseca </a:t>
            </a:r>
            <a:r>
              <a:rPr lang="hr-HR" dirty="0" smtClean="0"/>
              <a:t>života kada dijete prohoda</a:t>
            </a:r>
          </a:p>
          <a:p>
            <a:pPr>
              <a:buFontTx/>
              <a:buChar char="-"/>
            </a:pPr>
            <a:r>
              <a:rPr lang="hr-HR" dirty="0" smtClean="0"/>
              <a:t>dijete </a:t>
            </a:r>
            <a:r>
              <a:rPr lang="hr-HR" dirty="0" smtClean="0">
                <a:solidFill>
                  <a:srgbClr val="FF0000"/>
                </a:solidFill>
              </a:rPr>
              <a:t>hoda gegajući se</a:t>
            </a:r>
            <a:r>
              <a:rPr lang="hr-HR" dirty="0" smtClean="0"/>
              <a:t>, teško hoda po stubama, </a:t>
            </a:r>
            <a:r>
              <a:rPr lang="hr-HR" dirty="0" smtClean="0">
                <a:solidFill>
                  <a:srgbClr val="FF0000"/>
                </a:solidFill>
              </a:rPr>
              <a:t>često pada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EMNG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smtClean="0"/>
              <a:t>znakovi </a:t>
            </a:r>
            <a:r>
              <a:rPr lang="hr-HR" dirty="0" err="1" smtClean="0">
                <a:solidFill>
                  <a:srgbClr val="FF0000"/>
                </a:solidFill>
              </a:rPr>
              <a:t>neurogenog</a:t>
            </a:r>
            <a:r>
              <a:rPr lang="hr-HR" dirty="0" smtClean="0"/>
              <a:t> oštećenja: fibrilacija i </a:t>
            </a:r>
            <a:r>
              <a:rPr lang="hr-HR" dirty="0" err="1" smtClean="0"/>
              <a:t>fascikulacije</a:t>
            </a:r>
            <a:r>
              <a:rPr lang="hr-HR" dirty="0" smtClean="0"/>
              <a:t> mišića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brzina provođenja normalna</a:t>
            </a:r>
            <a:r>
              <a:rPr lang="hr-HR" dirty="0" smtClean="0"/>
              <a:t>, u teškim oblicima može biti usporena </a:t>
            </a:r>
            <a:r>
              <a:rPr lang="hr-HR" sz="1600" dirty="0" smtClean="0"/>
              <a:t>(zbog retrogradne </a:t>
            </a:r>
            <a:r>
              <a:rPr lang="hr-HR" sz="1600" dirty="0" err="1" smtClean="0"/>
              <a:t>Waalerove</a:t>
            </a:r>
            <a:r>
              <a:rPr lang="hr-HR" sz="1600" dirty="0" smtClean="0"/>
              <a:t> degeneracije uslijed propadanja DMN i sekundarne </a:t>
            </a:r>
            <a:r>
              <a:rPr lang="hr-HR" sz="1600" dirty="0" err="1" smtClean="0"/>
              <a:t>demijelinizacije</a:t>
            </a:r>
            <a:r>
              <a:rPr lang="hr-HR" sz="1600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normalan nalaz ne isključuje mogućnost SMA (treba ponoviti pretragu)</a:t>
            </a:r>
          </a:p>
          <a:p>
            <a:pPr>
              <a:buFontTx/>
              <a:buChar char="-"/>
            </a:pPr>
            <a:r>
              <a:rPr lang="hr-HR" dirty="0" smtClean="0"/>
              <a:t>akcijski potencijali imaju </a:t>
            </a:r>
            <a:r>
              <a:rPr lang="hr-HR" dirty="0" smtClean="0">
                <a:solidFill>
                  <a:srgbClr val="FF0000"/>
                </a:solidFill>
              </a:rPr>
              <a:t>velike amplitude, ali nisku frekvenciju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Velike amplitude AP u EMG</a:t>
            </a:r>
          </a:p>
        </p:txBody>
      </p:sp>
      <p:pic>
        <p:nvPicPr>
          <p:cNvPr id="5" name="Content Placeholder 3" descr="ABC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541" y="2285992"/>
            <a:ext cx="5160521" cy="3700471"/>
          </a:xfr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99604" y="6581001"/>
            <a:ext cx="3050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000" b="0" dirty="0" smtClean="0">
                <a:solidFill>
                  <a:srgbClr val="040508"/>
                </a:solidFill>
              </a:rPr>
              <a:t>Ilustracija preuzeta s http</a:t>
            </a:r>
            <a:r>
              <a:rPr lang="hr-HR" sz="1000" b="0" dirty="0">
                <a:solidFill>
                  <a:srgbClr val="040508"/>
                </a:solidFill>
              </a:rPr>
              <a:t>://emedicine.medscape.com/</a:t>
            </a:r>
          </a:p>
        </p:txBody>
      </p:sp>
      <p:sp>
        <p:nvSpPr>
          <p:cNvPr id="7" name="Left Arrow 5"/>
          <p:cNvSpPr>
            <a:spLocks noChangeArrowheads="1"/>
          </p:cNvSpPr>
          <p:nvPr/>
        </p:nvSpPr>
        <p:spPr bwMode="auto">
          <a:xfrm>
            <a:off x="6572264" y="3714752"/>
            <a:ext cx="1643063" cy="484187"/>
          </a:xfrm>
          <a:prstGeom prst="leftArrow">
            <a:avLst>
              <a:gd name="adj1" fmla="val 50000"/>
              <a:gd name="adj2" fmla="val 500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>
              <a:solidFill>
                <a:srgbClr val="FF99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643702" y="2714620"/>
            <a:ext cx="162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n</a:t>
            </a:r>
            <a:r>
              <a:rPr lang="hr-HR" dirty="0" smtClean="0">
                <a:solidFill>
                  <a:schemeClr val="tx1"/>
                </a:solidFill>
              </a:rPr>
              <a:t>ormalan nalaz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46927" y="3357562"/>
            <a:ext cx="865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SMA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429375" y="5130800"/>
            <a:ext cx="231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m</a:t>
            </a:r>
            <a:r>
              <a:rPr lang="hr-HR" dirty="0" smtClean="0">
                <a:solidFill>
                  <a:schemeClr val="tx1"/>
                </a:solidFill>
              </a:rPr>
              <a:t>iopatija (DMD</a:t>
            </a:r>
            <a:r>
              <a:rPr lang="hr-HR" dirty="0">
                <a:solidFill>
                  <a:schemeClr val="tx1"/>
                </a:solidFill>
              </a:rPr>
              <a:t>, BMD)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Histopatologija</a:t>
            </a:r>
            <a:r>
              <a:rPr lang="hr-HR" dirty="0" smtClean="0"/>
              <a:t> SMA – leđna moždina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11442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hr-HR" dirty="0" smtClean="0"/>
              <a:t>prednji rogovi leđne moždine: </a:t>
            </a:r>
            <a:r>
              <a:rPr lang="hr-HR" dirty="0" smtClean="0">
                <a:solidFill>
                  <a:srgbClr val="FF0000"/>
                </a:solidFill>
              </a:rPr>
              <a:t>simetričan gubitak alfa </a:t>
            </a:r>
            <a:r>
              <a:rPr lang="hr-HR" dirty="0" err="1" smtClean="0">
                <a:solidFill>
                  <a:srgbClr val="FF0000"/>
                </a:solidFill>
              </a:rPr>
              <a:t>motoneurona</a:t>
            </a:r>
            <a:r>
              <a:rPr lang="hr-HR" dirty="0" smtClean="0"/>
              <a:t> (A = kontrola, B = SMA tip 1)</a:t>
            </a:r>
          </a:p>
        </p:txBody>
      </p:sp>
      <p:pic>
        <p:nvPicPr>
          <p:cNvPr id="4" name="Picture 8" descr="Fig1cropJNENm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4148"/>
            <a:ext cx="75247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6" y="5000636"/>
            <a:ext cx="323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Bojanje </a:t>
            </a:r>
            <a:r>
              <a:rPr lang="hr-HR" dirty="0" err="1" smtClean="0"/>
              <a:t>krezil</a:t>
            </a:r>
            <a:r>
              <a:rPr lang="hr-HR" dirty="0" smtClean="0"/>
              <a:t>-violetom po </a:t>
            </a:r>
            <a:r>
              <a:rPr lang="hr-HR" dirty="0" err="1" smtClean="0"/>
              <a:t>Nisslu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Šešo</a:t>
            </a:r>
            <a:r>
              <a:rPr lang="hr-HR" sz="1000" dirty="0" smtClean="0"/>
              <a:t>-Šimić, </a:t>
            </a:r>
            <a:r>
              <a:rPr lang="hr-HR" sz="1000" i="1" dirty="0" smtClean="0"/>
              <a:t>Magistarski rad</a:t>
            </a:r>
            <a:r>
              <a:rPr lang="hr-HR" sz="1000" dirty="0" smtClean="0"/>
              <a:t>, 1999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57686" y="6491313"/>
            <a:ext cx="4842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0" dirty="0" smtClean="0">
                <a:solidFill>
                  <a:schemeClr val="tx1"/>
                </a:solidFill>
              </a:rPr>
              <a:t>SMA tip 1, biopsija m. biceps </a:t>
            </a:r>
            <a:r>
              <a:rPr lang="hr-HR" b="0" dirty="0" err="1" smtClean="0">
                <a:solidFill>
                  <a:schemeClr val="tx1"/>
                </a:solidFill>
              </a:rPr>
              <a:t>brachii</a:t>
            </a:r>
            <a:r>
              <a:rPr lang="hr-HR" b="0" dirty="0" smtClean="0">
                <a:solidFill>
                  <a:schemeClr val="tx1"/>
                </a:solidFill>
              </a:rPr>
              <a:t> (H-E bojenje)</a:t>
            </a:r>
            <a:endParaRPr lang="hr-HR" b="0" dirty="0">
              <a:solidFill>
                <a:schemeClr val="tx2"/>
              </a:solidFill>
            </a:endParaRPr>
          </a:p>
          <a:p>
            <a:endParaRPr lang="hr-HR" b="0" dirty="0">
              <a:solidFill>
                <a:schemeClr val="tx1"/>
              </a:solidFill>
            </a:endParaRPr>
          </a:p>
        </p:txBody>
      </p:sp>
      <p:pic>
        <p:nvPicPr>
          <p:cNvPr id="6" name="Picture 6" descr="Fig1a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1249363"/>
            <a:ext cx="3529012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g1b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4078288"/>
            <a:ext cx="35290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hronic neurogenic dis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68413"/>
            <a:ext cx="44640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8816302">
            <a:off x="4248150" y="2908300"/>
            <a:ext cx="1892300" cy="196850"/>
          </a:xfrm>
          <a:custGeom>
            <a:avLst/>
            <a:gdLst>
              <a:gd name="T0" fmla="*/ 1419225 w 21600"/>
              <a:gd name="T1" fmla="*/ 0 h 21600"/>
              <a:gd name="T2" fmla="*/ 0 w 21600"/>
              <a:gd name="T3" fmla="*/ 98425 h 21600"/>
              <a:gd name="T4" fmla="*/ 1419225 w 21600"/>
              <a:gd name="T5" fmla="*/ 196850 h 21600"/>
              <a:gd name="T6" fmla="*/ 1892300 w 21600"/>
              <a:gd name="T7" fmla="*/ 984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hr-H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5720" y="4857760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err="1" smtClean="0"/>
              <a:t>neurogena</a:t>
            </a:r>
            <a:r>
              <a:rPr lang="hr-HR" sz="2400" dirty="0" smtClean="0"/>
              <a:t> atrofija mišića:</a:t>
            </a:r>
          </a:p>
          <a:p>
            <a:pPr>
              <a:buFontTx/>
              <a:buChar char="-"/>
            </a:pPr>
            <a:r>
              <a:rPr lang="hr-HR" sz="2400" dirty="0" smtClean="0"/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angulirana</a:t>
            </a:r>
            <a:r>
              <a:rPr lang="hr-HR" sz="2400" dirty="0" smtClean="0"/>
              <a:t> vlakna i </a:t>
            </a:r>
            <a:r>
              <a:rPr lang="hr-HR" sz="2400" dirty="0" err="1" smtClean="0"/>
              <a:t>reinervacija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 karakteristična </a:t>
            </a:r>
            <a:r>
              <a:rPr lang="hr-HR" sz="2400" dirty="0" err="1" smtClean="0">
                <a:solidFill>
                  <a:srgbClr val="FF0000"/>
                </a:solidFill>
              </a:rPr>
              <a:t>izmješanost</a:t>
            </a:r>
            <a:r>
              <a:rPr lang="hr-HR" sz="2400" dirty="0" smtClean="0"/>
              <a:t> skupina atrofičnih i hipertrofičnih vlakana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305288">
            <a:off x="2185988" y="4652963"/>
            <a:ext cx="3925887" cy="219075"/>
          </a:xfrm>
          <a:custGeom>
            <a:avLst/>
            <a:gdLst>
              <a:gd name="T0" fmla="*/ 2944415 w 21600"/>
              <a:gd name="T1" fmla="*/ 0 h 21600"/>
              <a:gd name="T2" fmla="*/ 0 w 21600"/>
              <a:gd name="T3" fmla="*/ 109538 h 21600"/>
              <a:gd name="T4" fmla="*/ 2944415 w 21600"/>
              <a:gd name="T5" fmla="*/ 219075 h 21600"/>
              <a:gd name="T6" fmla="*/ 3925887 w 21600"/>
              <a:gd name="T7" fmla="*/ 1095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hr-HR" dirty="0" err="1" smtClean="0"/>
              <a:t>Histopatologija</a:t>
            </a:r>
            <a:r>
              <a:rPr lang="hr-HR" dirty="0" smtClean="0"/>
              <a:t> SMA - mišić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Terapijske mogućnosti SMA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357298"/>
            <a:ext cx="8715436" cy="5257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nema uzročne terapije</a:t>
            </a:r>
          </a:p>
          <a:p>
            <a:pPr>
              <a:buFontTx/>
              <a:buChar char="-"/>
            </a:pPr>
            <a:r>
              <a:rPr lang="hr-HR" dirty="0" smtClean="0"/>
              <a:t>fizikalna i ortopedska th u tipovima 2 i 3</a:t>
            </a:r>
          </a:p>
          <a:p>
            <a:pPr>
              <a:buFontTx/>
              <a:buChar char="-"/>
            </a:pPr>
            <a:r>
              <a:rPr lang="hr-HR" dirty="0" smtClean="0"/>
              <a:t>u tipu 1 respiratorna </a:t>
            </a:r>
            <a:r>
              <a:rPr lang="hr-HR" dirty="0" err="1" smtClean="0"/>
              <a:t>insuficijencija</a:t>
            </a:r>
            <a:r>
              <a:rPr lang="hr-HR" dirty="0" smtClean="0"/>
              <a:t> zahtjeva traheostomu i strojno </a:t>
            </a:r>
            <a:r>
              <a:rPr lang="hr-HR" dirty="0" err="1" smtClean="0"/>
              <a:t>prodisavanje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err="1" smtClean="0"/>
              <a:t>gastrostomu</a:t>
            </a:r>
            <a:r>
              <a:rPr lang="hr-HR" dirty="0" smtClean="0"/>
              <a:t> i hranjenje sondom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lijekovi koji povećavaju ekspresiju </a:t>
            </a:r>
            <a:r>
              <a:rPr lang="hr-HR" i="1" dirty="0" smtClean="0">
                <a:solidFill>
                  <a:srgbClr val="FF0000"/>
                </a:solidFill>
              </a:rPr>
              <a:t>SMN2</a:t>
            </a:r>
            <a:r>
              <a:rPr lang="hr-HR" dirty="0" smtClean="0">
                <a:solidFill>
                  <a:srgbClr val="FF0000"/>
                </a:solidFill>
              </a:rPr>
              <a:t> gena</a:t>
            </a:r>
            <a:r>
              <a:rPr lang="hr-HR" dirty="0" smtClean="0"/>
              <a:t>: natrijev butirat i fenil-butirat (</a:t>
            </a:r>
            <a:r>
              <a:rPr lang="hr-HR" dirty="0" smtClean="0">
                <a:solidFill>
                  <a:srgbClr val="FF0000"/>
                </a:solidFill>
              </a:rPr>
              <a:t>inhibitori deacetilaze histona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err="1" smtClean="0"/>
              <a:t>valproična</a:t>
            </a:r>
            <a:r>
              <a:rPr lang="hr-HR" dirty="0" smtClean="0"/>
              <a:t> kiselina povećava količinu SMN proteina</a:t>
            </a:r>
          </a:p>
          <a:p>
            <a:pPr>
              <a:buFontTx/>
              <a:buChar char="-"/>
            </a:pPr>
            <a:r>
              <a:rPr lang="hr-HR" dirty="0" smtClean="0"/>
              <a:t>alarubicin (?), albuterol (?)</a:t>
            </a:r>
          </a:p>
          <a:p>
            <a:pPr>
              <a:buFontTx/>
              <a:buChar char="-"/>
            </a:pPr>
            <a:r>
              <a:rPr lang="hr-HR" dirty="0" smtClean="0"/>
              <a:t>ispituju se također brojni </a:t>
            </a:r>
            <a:r>
              <a:rPr lang="hr-HR" dirty="0" err="1" smtClean="0">
                <a:solidFill>
                  <a:srgbClr val="FF0000"/>
                </a:solidFill>
              </a:rPr>
              <a:t>inhibitori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apoptoze</a:t>
            </a:r>
            <a:r>
              <a:rPr lang="hr-HR" dirty="0" smtClean="0"/>
              <a:t>, citostatici i čimbenici rasta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hr-HR" dirty="0" smtClean="0"/>
              <a:t>Motorička jedinica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21639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- alfa- ili beta-</a:t>
            </a:r>
            <a:r>
              <a:rPr lang="hr-HR" sz="3200" dirty="0" err="1" smtClean="0"/>
              <a:t>motoneuron</a:t>
            </a:r>
            <a:r>
              <a:rPr lang="hr-HR" sz="3200" dirty="0" smtClean="0"/>
              <a:t> (DMN)</a:t>
            </a:r>
          </a:p>
          <a:p>
            <a:r>
              <a:rPr lang="hr-HR" sz="3200" dirty="0" smtClean="0"/>
              <a:t>- njegov akson</a:t>
            </a:r>
          </a:p>
          <a:p>
            <a:r>
              <a:rPr lang="hr-HR" sz="3200" dirty="0" smtClean="0"/>
              <a:t>- </a:t>
            </a:r>
            <a:r>
              <a:rPr lang="hr-HR" sz="3200" dirty="0" smtClean="0">
                <a:solidFill>
                  <a:srgbClr val="FF0000"/>
                </a:solidFill>
              </a:rPr>
              <a:t>sva</a:t>
            </a:r>
            <a:r>
              <a:rPr lang="hr-HR" sz="3200" dirty="0" smtClean="0"/>
              <a:t> mišićna vlakna koje taj </a:t>
            </a:r>
            <a:r>
              <a:rPr lang="hr-HR" sz="3200" dirty="0" err="1" smtClean="0"/>
              <a:t>motoneuron</a:t>
            </a:r>
            <a:r>
              <a:rPr lang="hr-HR" sz="3200" dirty="0" smtClean="0"/>
              <a:t> inervira</a:t>
            </a:r>
            <a:endParaRPr lang="hr-HR" sz="3200" dirty="0"/>
          </a:p>
        </p:txBody>
      </p:sp>
      <p:pic>
        <p:nvPicPr>
          <p:cNvPr id="5" name="Picture 4" descr="motoricka jedinica 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857496"/>
            <a:ext cx="5314950" cy="381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Mišićne distrofije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215074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dirty="0" smtClean="0"/>
              <a:t>- genetički vrlo heterogena skupina bolesti</a:t>
            </a:r>
          </a:p>
          <a:p>
            <a:pPr>
              <a:buNone/>
            </a:pPr>
            <a:r>
              <a:rPr lang="hr-HR" sz="2800" dirty="0" smtClean="0"/>
              <a:t>- klinički vrlo slične</a:t>
            </a:r>
          </a:p>
          <a:p>
            <a:pPr>
              <a:buNone/>
            </a:pPr>
            <a:r>
              <a:rPr lang="hr-HR" sz="2800" dirty="0" smtClean="0"/>
              <a:t>- dominira mišićna atrofija </a:t>
            </a:r>
            <a:r>
              <a:rPr lang="hr-HR" sz="2800" dirty="0" err="1" smtClean="0">
                <a:solidFill>
                  <a:srgbClr val="FF0000"/>
                </a:solidFill>
              </a:rPr>
              <a:t>proksimalnih</a:t>
            </a:r>
            <a:r>
              <a:rPr lang="hr-HR" sz="2800" dirty="0" smtClean="0">
                <a:solidFill>
                  <a:srgbClr val="FF0000"/>
                </a:solidFill>
              </a:rPr>
              <a:t> mišića ramenog i zdjeličnog obruča </a:t>
            </a:r>
            <a:r>
              <a:rPr lang="hr-HR" sz="2800" dirty="0" smtClean="0"/>
              <a:t>te </a:t>
            </a:r>
            <a:r>
              <a:rPr lang="hr-HR" sz="2800" dirty="0" err="1" smtClean="0"/>
              <a:t>pseudohipertrofija</a:t>
            </a:r>
            <a:r>
              <a:rPr lang="hr-HR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mišića potkoljenice</a:t>
            </a:r>
          </a:p>
          <a:p>
            <a:pPr>
              <a:buNone/>
            </a:pPr>
            <a:r>
              <a:rPr lang="hr-HR" sz="2800" dirty="0" smtClean="0"/>
              <a:t>- tijek bolesti progresivan</a:t>
            </a:r>
          </a:p>
          <a:p>
            <a:pPr>
              <a:buNone/>
            </a:pPr>
            <a:r>
              <a:rPr lang="hr-HR" sz="2800" dirty="0" smtClean="0"/>
              <a:t>- blag do potpun gubitak mišićnih funkcija</a:t>
            </a:r>
          </a:p>
          <a:p>
            <a:pPr>
              <a:buNone/>
            </a:pPr>
            <a:r>
              <a:rPr lang="hr-HR" sz="2800" dirty="0" smtClean="0"/>
              <a:t>- mutacija gena uzrokuje manjak ili promjenu genskog produkta  -  strukturnog proteina, receptora, </a:t>
            </a:r>
            <a:r>
              <a:rPr lang="hr-HR" sz="2800" dirty="0" err="1" smtClean="0"/>
              <a:t>enzima.</a:t>
            </a:r>
            <a:r>
              <a:rPr lang="hr-HR" sz="2800" dirty="0" smtClean="0"/>
              <a:t>.</a:t>
            </a:r>
          </a:p>
          <a:p>
            <a:endParaRPr lang="hr-HR" sz="2800" dirty="0"/>
          </a:p>
        </p:txBody>
      </p:sp>
      <p:pic>
        <p:nvPicPr>
          <p:cNvPr id="7" name="Picture 6" descr="image raspodjela D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428736"/>
            <a:ext cx="2389632" cy="515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8929718" cy="928694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Distrofinsko</a:t>
            </a:r>
            <a:r>
              <a:rPr lang="hr-HR" dirty="0" smtClean="0"/>
              <a:t>-</a:t>
            </a:r>
            <a:r>
              <a:rPr lang="hr-HR" dirty="0" err="1" smtClean="0"/>
              <a:t>glikoproteinski</a:t>
            </a:r>
            <a:r>
              <a:rPr lang="hr-HR" dirty="0" smtClean="0"/>
              <a:t> kompleks (os)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1678"/>
            <a:ext cx="3929090" cy="3143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-   </a:t>
            </a:r>
            <a:r>
              <a:rPr lang="hr-HR" dirty="0" err="1" smtClean="0"/>
              <a:t>distrofin</a:t>
            </a:r>
            <a:r>
              <a:rPr lang="hr-HR" dirty="0" smtClean="0"/>
              <a:t> s ostalim </a:t>
            </a:r>
            <a:r>
              <a:rPr lang="hr-HR" dirty="0" err="1" smtClean="0"/>
              <a:t>citoskeletnim</a:t>
            </a:r>
            <a:r>
              <a:rPr lang="hr-HR" dirty="0" smtClean="0"/>
              <a:t> proteinima omogućuje mehaničku podršku mišićnoj membrani i normalnu </a:t>
            </a:r>
            <a:r>
              <a:rPr lang="hr-HR" dirty="0" err="1" smtClean="0"/>
              <a:t>kontraktilnost</a:t>
            </a:r>
            <a:r>
              <a:rPr lang="hr-HR" dirty="0" smtClean="0"/>
              <a:t> mišićnog vlakna</a:t>
            </a:r>
            <a:endParaRPr lang="hr-HR" dirty="0"/>
          </a:p>
        </p:txBody>
      </p:sp>
      <p:pic>
        <p:nvPicPr>
          <p:cNvPr id="4" name="Picture 3" descr="distrofinska 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391" y="642918"/>
            <a:ext cx="4949610" cy="56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  <p:sp>
        <p:nvSpPr>
          <p:cNvPr id="6" name="Left Arrow 5"/>
          <p:cNvSpPr/>
          <p:nvPr/>
        </p:nvSpPr>
        <p:spPr>
          <a:xfrm rot="19553351">
            <a:off x="6343658" y="1539279"/>
            <a:ext cx="239374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hr-HR" dirty="0" smtClean="0"/>
              <a:t>Nasljedne mišićne distrofije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4857752" cy="60007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- abnormalnosti </a:t>
            </a:r>
            <a:r>
              <a:rPr lang="hr-HR" dirty="0" err="1" smtClean="0"/>
              <a:t>distrofina</a:t>
            </a:r>
            <a:r>
              <a:rPr lang="hr-HR" dirty="0" smtClean="0"/>
              <a:t> i proteina povezanih s </a:t>
            </a:r>
            <a:r>
              <a:rPr lang="hr-HR" dirty="0" err="1" smtClean="0"/>
              <a:t>distrofinom</a:t>
            </a:r>
            <a:r>
              <a:rPr lang="hr-HR" dirty="0" smtClean="0"/>
              <a:t> uzrok većine mišićnih distrofija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distrofinopatije</a:t>
            </a:r>
            <a:r>
              <a:rPr lang="hr-HR" dirty="0" smtClean="0"/>
              <a:t>:</a:t>
            </a:r>
          </a:p>
          <a:p>
            <a:r>
              <a:rPr lang="hr-HR" dirty="0" smtClean="0"/>
              <a:t>MD </a:t>
            </a:r>
            <a:r>
              <a:rPr lang="hr-HR" dirty="0" err="1" smtClean="0">
                <a:solidFill>
                  <a:srgbClr val="FF0000"/>
                </a:solidFill>
              </a:rPr>
              <a:t>Duchenne</a:t>
            </a:r>
            <a:r>
              <a:rPr lang="hr-HR" dirty="0" smtClean="0"/>
              <a:t> – </a:t>
            </a:r>
            <a:r>
              <a:rPr lang="hr-HR" dirty="0" err="1" smtClean="0"/>
              <a:t>distrofin</a:t>
            </a:r>
            <a:r>
              <a:rPr lang="hr-HR" dirty="0" smtClean="0"/>
              <a:t>  potpuno nedostaje</a:t>
            </a:r>
          </a:p>
          <a:p>
            <a:r>
              <a:rPr lang="hr-HR" dirty="0" smtClean="0"/>
              <a:t>MD </a:t>
            </a:r>
            <a:r>
              <a:rPr lang="hr-HR" dirty="0" err="1" smtClean="0">
                <a:solidFill>
                  <a:srgbClr val="FF0000"/>
                </a:solidFill>
              </a:rPr>
              <a:t>Becker</a:t>
            </a:r>
            <a:r>
              <a:rPr lang="hr-HR" dirty="0" smtClean="0"/>
              <a:t> – količina </a:t>
            </a:r>
            <a:r>
              <a:rPr lang="hr-HR" dirty="0" err="1" smtClean="0"/>
              <a:t>distrofina</a:t>
            </a:r>
            <a:r>
              <a:rPr lang="hr-HR" dirty="0" smtClean="0"/>
              <a:t> smanjena</a:t>
            </a:r>
          </a:p>
          <a:p>
            <a:pPr>
              <a:buNone/>
            </a:pPr>
            <a:r>
              <a:rPr lang="hr-HR" dirty="0" smtClean="0"/>
              <a:t>- po učestalosti značajne i:</a:t>
            </a:r>
          </a:p>
          <a:p>
            <a:r>
              <a:rPr lang="hr-HR" dirty="0" smtClean="0"/>
              <a:t>pojasne mišićne distrofije – </a:t>
            </a:r>
            <a:r>
              <a:rPr lang="hr-HR" dirty="0" smtClean="0">
                <a:solidFill>
                  <a:srgbClr val="FF0000"/>
                </a:solidFill>
              </a:rPr>
              <a:t>LGMD</a:t>
            </a:r>
          </a:p>
          <a:p>
            <a:r>
              <a:rPr lang="hr-HR" dirty="0" err="1" smtClean="0"/>
              <a:t>Landouzy</a:t>
            </a:r>
            <a:r>
              <a:rPr lang="hr-HR" dirty="0" smtClean="0"/>
              <a:t>-</a:t>
            </a:r>
            <a:r>
              <a:rPr lang="hr-HR" dirty="0" err="1" smtClean="0"/>
              <a:t>Dejerine</a:t>
            </a:r>
            <a:r>
              <a:rPr lang="hr-HR" dirty="0" smtClean="0"/>
              <a:t> – </a:t>
            </a:r>
            <a:r>
              <a:rPr lang="hr-HR" dirty="0" err="1" smtClean="0"/>
              <a:t>facioskapulohumeralna</a:t>
            </a:r>
            <a:r>
              <a:rPr lang="hr-HR" dirty="0" smtClean="0"/>
              <a:t> - </a:t>
            </a:r>
            <a:r>
              <a:rPr lang="hr-HR" dirty="0" smtClean="0">
                <a:solidFill>
                  <a:srgbClr val="FF0000"/>
                </a:solidFill>
              </a:rPr>
              <a:t>FSHD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3" descr="a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142985"/>
            <a:ext cx="2255836" cy="1643073"/>
          </a:xfrm>
          <a:prstGeom prst="rect">
            <a:avLst/>
          </a:prstGeom>
        </p:spPr>
      </p:pic>
      <p:pic>
        <p:nvPicPr>
          <p:cNvPr id="5" name="Picture 4" descr="b duche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853785"/>
            <a:ext cx="2286016" cy="1661062"/>
          </a:xfrm>
          <a:prstGeom prst="rect">
            <a:avLst/>
          </a:prstGeom>
        </p:spPr>
      </p:pic>
      <p:pic>
        <p:nvPicPr>
          <p:cNvPr id="6" name="Picture 5" descr="c bec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5" y="4572008"/>
            <a:ext cx="2286016" cy="1669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4749" y="1711099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normalan</a:t>
            </a:r>
          </a:p>
          <a:p>
            <a:r>
              <a:rPr lang="hr-HR" dirty="0" smtClean="0"/>
              <a:t>mišić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21495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BMD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50043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DMD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857232"/>
            <a:ext cx="240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imunofluorescencija distrofina</a:t>
            </a:r>
            <a:endParaRPr lang="hr-H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hr-HR" dirty="0" err="1" smtClean="0"/>
              <a:t>Distrofinopatije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5143504" cy="5929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distrofin</a:t>
            </a:r>
            <a:r>
              <a:rPr lang="hr-HR" dirty="0" smtClean="0"/>
              <a:t> s ostalim </a:t>
            </a:r>
            <a:r>
              <a:rPr lang="hr-HR" dirty="0" err="1" smtClean="0"/>
              <a:t>citoskeletnim</a:t>
            </a:r>
            <a:r>
              <a:rPr lang="hr-HR" dirty="0" smtClean="0"/>
              <a:t> proteinima </a:t>
            </a:r>
            <a:r>
              <a:rPr lang="hr-HR" dirty="0" smtClean="0">
                <a:solidFill>
                  <a:srgbClr val="FF0000"/>
                </a:solidFill>
              </a:rPr>
              <a:t>omogućuje mehaničku podršku </a:t>
            </a:r>
            <a:r>
              <a:rPr lang="hr-HR" dirty="0" smtClean="0"/>
              <a:t>mišićnoj membrani i </a:t>
            </a:r>
            <a:r>
              <a:rPr lang="hr-HR" dirty="0" smtClean="0">
                <a:solidFill>
                  <a:srgbClr val="FF0000"/>
                </a:solidFill>
              </a:rPr>
              <a:t>normalnu </a:t>
            </a:r>
            <a:r>
              <a:rPr lang="hr-HR" dirty="0" err="1" smtClean="0">
                <a:solidFill>
                  <a:srgbClr val="FF0000"/>
                </a:solidFill>
              </a:rPr>
              <a:t>kontraktilnost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mišićnog vlakna</a:t>
            </a:r>
          </a:p>
          <a:p>
            <a:pPr>
              <a:buNone/>
            </a:pPr>
            <a:r>
              <a:rPr lang="hr-HR" dirty="0" smtClean="0"/>
              <a:t>- mutacija gena za </a:t>
            </a:r>
            <a:r>
              <a:rPr lang="hr-HR" dirty="0" err="1" smtClean="0"/>
              <a:t>distrofin</a:t>
            </a:r>
            <a:r>
              <a:rPr lang="hr-HR" dirty="0" smtClean="0"/>
              <a:t> na Xp21 kromosomu</a:t>
            </a:r>
          </a:p>
          <a:p>
            <a:r>
              <a:rPr lang="hr-HR" dirty="0" smtClean="0"/>
              <a:t>DMD: mutacija </a:t>
            </a:r>
            <a:r>
              <a:rPr lang="hr-HR" dirty="0" smtClean="0">
                <a:solidFill>
                  <a:srgbClr val="FF0000"/>
                </a:solidFill>
              </a:rPr>
              <a:t>zahvaća okvir čitanja gena </a:t>
            </a:r>
            <a:r>
              <a:rPr lang="hr-HR" dirty="0" smtClean="0"/>
              <a:t>i </a:t>
            </a:r>
            <a:r>
              <a:rPr lang="hr-HR" u="sng" dirty="0" smtClean="0"/>
              <a:t>distrofin se u većini vlakana ne proizvodi</a:t>
            </a:r>
          </a:p>
          <a:p>
            <a:r>
              <a:rPr lang="hr-HR" dirty="0" smtClean="0"/>
              <a:t>BMD: </a:t>
            </a:r>
            <a:r>
              <a:rPr lang="hr-HR" dirty="0" smtClean="0">
                <a:solidFill>
                  <a:srgbClr val="FF0000"/>
                </a:solidFill>
              </a:rPr>
              <a:t>delecija</a:t>
            </a:r>
            <a:r>
              <a:rPr lang="hr-HR" dirty="0" smtClean="0"/>
              <a:t> ne zahvaća okvir čitanja, već </a:t>
            </a:r>
            <a:r>
              <a:rPr lang="hr-HR" dirty="0" smtClean="0">
                <a:solidFill>
                  <a:srgbClr val="FF0000"/>
                </a:solidFill>
              </a:rPr>
              <a:t>pojedine eksone</a:t>
            </a:r>
            <a:r>
              <a:rPr lang="hr-HR" dirty="0" smtClean="0"/>
              <a:t>; </a:t>
            </a:r>
            <a:r>
              <a:rPr lang="hr-HR" u="sng" dirty="0" smtClean="0"/>
              <a:t>nastaje skraćeni oblik distrofina, blaža klinička slika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BMD i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455" y="4429132"/>
            <a:ext cx="3919545" cy="2124488"/>
          </a:xfrm>
          <a:prstGeom prst="rect">
            <a:avLst/>
          </a:prstGeom>
        </p:spPr>
      </p:pic>
      <p:pic>
        <p:nvPicPr>
          <p:cNvPr id="5" name="Picture 4" descr="distrofin i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14422"/>
            <a:ext cx="3614744" cy="266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432" y="100010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DMD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4143380"/>
            <a:ext cx="111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BMD</a:t>
            </a:r>
            <a:endParaRPr lang="hr-HR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-142900"/>
            <a:ext cx="8229600" cy="1143000"/>
          </a:xfrm>
        </p:spPr>
        <p:txBody>
          <a:bodyPr/>
          <a:lstStyle/>
          <a:p>
            <a:r>
              <a:rPr lang="hr-HR" dirty="0" smtClean="0"/>
              <a:t>Klinička slika DMD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786874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primarno boluju muška djeca</a:t>
            </a:r>
            <a:r>
              <a:rPr lang="hr-HR" dirty="0" smtClean="0"/>
              <a:t>, djevojčice obolijevaju uslijed inaktivacije kromosoma X (</a:t>
            </a:r>
            <a:r>
              <a:rPr lang="hr-HR" dirty="0" err="1" smtClean="0"/>
              <a:t>Turnerov</a:t>
            </a:r>
            <a:r>
              <a:rPr lang="hr-HR" dirty="0" smtClean="0"/>
              <a:t> </a:t>
            </a:r>
            <a:r>
              <a:rPr lang="hr-HR" dirty="0" err="1" smtClean="0"/>
              <a:t>sy</a:t>
            </a:r>
            <a:r>
              <a:rPr lang="hr-HR" dirty="0" smtClean="0"/>
              <a:t>, </a:t>
            </a:r>
            <a:r>
              <a:rPr lang="hr-HR" dirty="0" err="1" smtClean="0"/>
              <a:t>translokacija</a:t>
            </a:r>
            <a:r>
              <a:rPr lang="hr-HR" dirty="0" smtClean="0"/>
              <a:t> kromosoma X)</a:t>
            </a:r>
          </a:p>
          <a:p>
            <a:pPr>
              <a:buNone/>
            </a:pPr>
            <a:r>
              <a:rPr lang="hr-HR" dirty="0" smtClean="0"/>
              <a:t>- učestalost - 1:3500 novorođenih dječaka</a:t>
            </a:r>
          </a:p>
          <a:p>
            <a:pPr>
              <a:buNone/>
            </a:pPr>
            <a:r>
              <a:rPr lang="hr-HR" dirty="0" smtClean="0"/>
              <a:t>- najčešća klinička manifestacija u dobi 3-5 god.</a:t>
            </a:r>
          </a:p>
          <a:p>
            <a:pPr>
              <a:buNone/>
            </a:pPr>
            <a:r>
              <a:rPr lang="hr-HR" dirty="0" smtClean="0"/>
              <a:t>- nestabilni hod na prstima, gegajući hod, pozitivan </a:t>
            </a:r>
            <a:r>
              <a:rPr lang="hr-HR" dirty="0" err="1" smtClean="0">
                <a:solidFill>
                  <a:srgbClr val="FF0000"/>
                </a:solidFill>
              </a:rPr>
              <a:t>Gowersov</a:t>
            </a:r>
            <a:r>
              <a:rPr lang="hr-HR" dirty="0" smtClean="0">
                <a:solidFill>
                  <a:srgbClr val="FF0000"/>
                </a:solidFill>
              </a:rPr>
              <a:t> znak</a:t>
            </a:r>
            <a:r>
              <a:rPr lang="hr-HR" dirty="0" smtClean="0"/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pseudohipertrofija</a:t>
            </a:r>
            <a:r>
              <a:rPr lang="hr-HR" dirty="0" smtClean="0">
                <a:solidFill>
                  <a:srgbClr val="FF0000"/>
                </a:solidFill>
              </a:rPr>
              <a:t> potkoljenica </a:t>
            </a:r>
            <a:r>
              <a:rPr lang="hr-HR" dirty="0" smtClean="0"/>
              <a:t>(zbog umnažanja veziva i masnog tkiva), </a:t>
            </a:r>
            <a:r>
              <a:rPr lang="hr-HR" dirty="0" err="1" smtClean="0"/>
              <a:t>lordoza</a:t>
            </a:r>
            <a:r>
              <a:rPr lang="hr-HR" dirty="0" smtClean="0"/>
              <a:t>, izbočen trbuh, </a:t>
            </a:r>
            <a:r>
              <a:rPr lang="hr-HR" dirty="0" err="1" smtClean="0"/>
              <a:t>scapulae</a:t>
            </a:r>
            <a:r>
              <a:rPr lang="hr-HR" dirty="0" smtClean="0"/>
              <a:t> </a:t>
            </a:r>
            <a:r>
              <a:rPr lang="hr-HR" dirty="0" err="1" smtClean="0"/>
              <a:t>alatae</a:t>
            </a:r>
            <a:r>
              <a:rPr lang="hr-HR" dirty="0" smtClean="0"/>
              <a:t>, snižen IQ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>
                <a:solidFill>
                  <a:srgbClr val="FF0000"/>
                </a:solidFill>
              </a:rPr>
              <a:t>kardiomiopatija</a:t>
            </a:r>
            <a:r>
              <a:rPr lang="hr-HR" dirty="0" smtClean="0"/>
              <a:t> često </a:t>
            </a:r>
            <a:r>
              <a:rPr lang="hr-HR" dirty="0" err="1" smtClean="0"/>
              <a:t>nezamjećena</a:t>
            </a:r>
            <a:r>
              <a:rPr lang="hr-HR" dirty="0" smtClean="0"/>
              <a:t> zbog mirovanja</a:t>
            </a:r>
          </a:p>
          <a:p>
            <a:pPr>
              <a:buNone/>
            </a:pPr>
            <a:r>
              <a:rPr lang="hr-HR" dirty="0" smtClean="0"/>
              <a:t>- nepokretnost između 7-12 god., smrt između 15-21 god. zbog </a:t>
            </a:r>
            <a:r>
              <a:rPr lang="hr-HR" dirty="0" smtClean="0">
                <a:solidFill>
                  <a:srgbClr val="FF0000"/>
                </a:solidFill>
              </a:rPr>
              <a:t>respiratorne </a:t>
            </a:r>
            <a:r>
              <a:rPr lang="hr-HR" dirty="0" err="1" smtClean="0">
                <a:solidFill>
                  <a:srgbClr val="FF0000"/>
                </a:solidFill>
              </a:rPr>
              <a:t>insuficijencije</a:t>
            </a: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/>
              <a:t>- povišena vrijednost serumske </a:t>
            </a:r>
            <a:r>
              <a:rPr lang="hr-HR" dirty="0" smtClean="0">
                <a:solidFill>
                  <a:srgbClr val="FF0000"/>
                </a:solidFill>
              </a:rPr>
              <a:t>CK 50-100 x već u </a:t>
            </a:r>
            <a:r>
              <a:rPr lang="hr-HR" dirty="0" err="1" smtClean="0">
                <a:solidFill>
                  <a:srgbClr val="FF0000"/>
                </a:solidFill>
              </a:rPr>
              <a:t>pretkliničkoj</a:t>
            </a:r>
            <a:r>
              <a:rPr lang="hr-HR" dirty="0" smtClean="0">
                <a:solidFill>
                  <a:srgbClr val="FF0000"/>
                </a:solidFill>
              </a:rPr>
              <a:t> fazi bolesti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 BMD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14514"/>
            <a:ext cx="86868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-   </a:t>
            </a:r>
            <a:r>
              <a:rPr lang="hr-HR" dirty="0" smtClean="0">
                <a:solidFill>
                  <a:srgbClr val="FF0000"/>
                </a:solidFill>
              </a:rPr>
              <a:t>blaži oblik</a:t>
            </a:r>
          </a:p>
          <a:p>
            <a:pPr>
              <a:buFontTx/>
              <a:buChar char="-"/>
            </a:pPr>
            <a:r>
              <a:rPr lang="hr-HR" dirty="0" smtClean="0"/>
              <a:t>manifestira se obično </a:t>
            </a:r>
            <a:r>
              <a:rPr lang="hr-HR" dirty="0" smtClean="0">
                <a:solidFill>
                  <a:srgbClr val="FF0000"/>
                </a:solidFill>
              </a:rPr>
              <a:t>između 10-20 god.</a:t>
            </a:r>
          </a:p>
          <a:p>
            <a:pPr>
              <a:buFontTx/>
              <a:buChar char="-"/>
            </a:pPr>
            <a:r>
              <a:rPr lang="hr-HR" dirty="0" smtClean="0"/>
              <a:t>bolesnici hodaju i 30 god. nakon prvih simptoma</a:t>
            </a:r>
          </a:p>
          <a:p>
            <a:pPr>
              <a:buNone/>
            </a:pPr>
            <a:r>
              <a:rPr lang="hr-HR" dirty="0" smtClean="0"/>
              <a:t>-   količina </a:t>
            </a:r>
            <a:r>
              <a:rPr lang="hr-HR" dirty="0" err="1" smtClean="0"/>
              <a:t>distrofina</a:t>
            </a:r>
            <a:r>
              <a:rPr lang="hr-HR" dirty="0" smtClean="0"/>
              <a:t> u mišiću je </a:t>
            </a:r>
            <a:r>
              <a:rPr lang="hr-HR" dirty="0" smtClean="0">
                <a:solidFill>
                  <a:srgbClr val="FF0000"/>
                </a:solidFill>
              </a:rPr>
              <a:t>3-20% normalnih vrijednosti</a:t>
            </a:r>
          </a:p>
          <a:p>
            <a:pPr>
              <a:buFontTx/>
              <a:buChar char="-"/>
            </a:pPr>
            <a:r>
              <a:rPr lang="hr-HR" dirty="0" smtClean="0"/>
              <a:t>često </a:t>
            </a:r>
            <a:r>
              <a:rPr lang="hr-HR" dirty="0" smtClean="0">
                <a:solidFill>
                  <a:srgbClr val="FF0000"/>
                </a:solidFill>
              </a:rPr>
              <a:t>snižen IQ</a:t>
            </a:r>
          </a:p>
          <a:p>
            <a:pPr>
              <a:buFontTx/>
              <a:buChar char="-"/>
            </a:pPr>
            <a:r>
              <a:rPr lang="hr-HR" dirty="0" smtClean="0"/>
              <a:t>povišena vrijednost serumske </a:t>
            </a:r>
            <a:r>
              <a:rPr lang="hr-HR" dirty="0" smtClean="0">
                <a:solidFill>
                  <a:srgbClr val="FF0000"/>
                </a:solidFill>
              </a:rPr>
              <a:t>CK (5 i više puta)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Velike amplitude AP u EMG</a:t>
            </a:r>
          </a:p>
        </p:txBody>
      </p:sp>
      <p:pic>
        <p:nvPicPr>
          <p:cNvPr id="5" name="Content Placeholder 3" descr="ABC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000240"/>
            <a:ext cx="5160521" cy="3700471"/>
          </a:xfr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99604" y="6581001"/>
            <a:ext cx="3050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000" b="0" dirty="0" smtClean="0">
                <a:solidFill>
                  <a:srgbClr val="040508"/>
                </a:solidFill>
              </a:rPr>
              <a:t>Ilustracija preuzeta s http</a:t>
            </a:r>
            <a:r>
              <a:rPr lang="hr-HR" sz="1000" b="0" dirty="0">
                <a:solidFill>
                  <a:srgbClr val="040508"/>
                </a:solidFill>
              </a:rPr>
              <a:t>://emedicine.medscape.com/</a:t>
            </a:r>
          </a:p>
        </p:txBody>
      </p:sp>
      <p:sp>
        <p:nvSpPr>
          <p:cNvPr id="7" name="Left Arrow 5"/>
          <p:cNvSpPr>
            <a:spLocks noChangeArrowheads="1"/>
          </p:cNvSpPr>
          <p:nvPr/>
        </p:nvSpPr>
        <p:spPr bwMode="auto">
          <a:xfrm>
            <a:off x="5572132" y="4857760"/>
            <a:ext cx="571504" cy="484187"/>
          </a:xfrm>
          <a:prstGeom prst="leftArrow">
            <a:avLst>
              <a:gd name="adj1" fmla="val 50000"/>
              <a:gd name="adj2" fmla="val 500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>
              <a:solidFill>
                <a:srgbClr val="FF99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643702" y="2428868"/>
            <a:ext cx="162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n</a:t>
            </a:r>
            <a:r>
              <a:rPr lang="hr-HR" dirty="0" smtClean="0">
                <a:solidFill>
                  <a:schemeClr val="tx1"/>
                </a:solidFill>
              </a:rPr>
              <a:t>ormalan nalaz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00892" y="3559178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SMA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143636" y="4857760"/>
            <a:ext cx="3015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dirty="0" smtClean="0"/>
              <a:t>m</a:t>
            </a:r>
            <a:r>
              <a:rPr lang="hr-HR" sz="2400" dirty="0" smtClean="0">
                <a:solidFill>
                  <a:schemeClr val="tx1"/>
                </a:solidFill>
              </a:rPr>
              <a:t>iopatija (DMD</a:t>
            </a:r>
            <a:r>
              <a:rPr lang="hr-HR" sz="2400" dirty="0">
                <a:solidFill>
                  <a:schemeClr val="tx1"/>
                </a:solidFill>
              </a:rPr>
              <a:t>, BMD)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5572140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AP niske </a:t>
            </a:r>
            <a:r>
              <a:rPr lang="hr-HR" sz="2000" dirty="0" err="1" smtClean="0"/>
              <a:t>aplitude</a:t>
            </a:r>
            <a:r>
              <a:rPr lang="hr-HR" sz="2000" dirty="0" smtClean="0"/>
              <a:t>, fibrilacije, ali normalna brzina provođenja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hr-HR" dirty="0" err="1" smtClean="0"/>
              <a:t>Histopatologija</a:t>
            </a:r>
            <a:r>
              <a:rPr lang="hr-HR" dirty="0" smtClean="0"/>
              <a:t> DMD i BMD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143380"/>
            <a:ext cx="842968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-    destrukcija mišićnih vlakana</a:t>
            </a:r>
          </a:p>
          <a:p>
            <a:pPr>
              <a:buFontTx/>
              <a:buChar char="-"/>
            </a:pPr>
            <a:r>
              <a:rPr lang="hr-HR" sz="2400" dirty="0" smtClean="0"/>
              <a:t>regenerativne promjene mišićnih vlakana</a:t>
            </a:r>
          </a:p>
          <a:p>
            <a:pPr>
              <a:buFontTx/>
              <a:buChar char="-"/>
            </a:pPr>
            <a:r>
              <a:rPr lang="hr-HR" sz="2400" dirty="0" smtClean="0"/>
              <a:t>imunohistokemijsko dokazivanje distofina u bioptatu mišića neophodno za donošenje dijagnoze</a:t>
            </a:r>
          </a:p>
          <a:p>
            <a:r>
              <a:rPr lang="hr-HR" sz="2400" dirty="0" smtClean="0"/>
              <a:t>radi razlikovanja DMD od BMD kvantitativno određivanje količine </a:t>
            </a:r>
            <a:r>
              <a:rPr lang="hr-HR" sz="2400" dirty="0" err="1" smtClean="0"/>
              <a:t>distrofina</a:t>
            </a:r>
            <a:r>
              <a:rPr lang="hr-HR" sz="2400" dirty="0" smtClean="0"/>
              <a:t> PCR-om</a:t>
            </a:r>
          </a:p>
          <a:p>
            <a:endParaRPr lang="hr-HR" dirty="0"/>
          </a:p>
        </p:txBody>
      </p:sp>
      <p:pic>
        <p:nvPicPr>
          <p:cNvPr id="4" name="Picture 3" descr="DMD stadiji biop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714356"/>
            <a:ext cx="5716746" cy="2534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328612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DMD 2 god.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328612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DMD 6 god.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727996" y="328612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DMD 11 god.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84535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H-E 140x</a:t>
            </a:r>
            <a:endParaRPr lang="hr-HR" dirty="0"/>
          </a:p>
        </p:txBody>
      </p:sp>
      <p:sp>
        <p:nvSpPr>
          <p:cNvPr id="11" name="Right Arrow 10"/>
          <p:cNvSpPr/>
          <p:nvPr/>
        </p:nvSpPr>
        <p:spPr>
          <a:xfrm>
            <a:off x="1500166" y="1785926"/>
            <a:ext cx="1500198" cy="357190"/>
          </a:xfrm>
          <a:prstGeom prst="right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0" y="1285860"/>
            <a:ext cx="185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hiperkontrahirana eozinofilična vlakna</a:t>
            </a:r>
            <a:endParaRPr lang="hr-HR" dirty="0"/>
          </a:p>
        </p:txBody>
      </p:sp>
      <p:sp>
        <p:nvSpPr>
          <p:cNvPr id="13" name="Left Arrow 12"/>
          <p:cNvSpPr/>
          <p:nvPr/>
        </p:nvSpPr>
        <p:spPr>
          <a:xfrm>
            <a:off x="5000628" y="1214422"/>
            <a:ext cx="2428892" cy="500066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7429520" y="571480"/>
            <a:ext cx="1643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regenerirajuća vlakna s bazofiličnom citoplazmom i velikim jezgrama s izraženim jezgricama</a:t>
            </a:r>
            <a:endParaRPr lang="hr-HR" dirty="0"/>
          </a:p>
        </p:txBody>
      </p:sp>
      <p:sp>
        <p:nvSpPr>
          <p:cNvPr id="15" name="Left Arrow 14"/>
          <p:cNvSpPr/>
          <p:nvPr/>
        </p:nvSpPr>
        <p:spPr>
          <a:xfrm rot="1768454">
            <a:off x="6630060" y="2787364"/>
            <a:ext cx="1007985" cy="500066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7403756" y="3286124"/>
            <a:ext cx="181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nadomještanje</a:t>
            </a:r>
          </a:p>
          <a:p>
            <a:r>
              <a:rPr lang="hr-HR" dirty="0" smtClean="0"/>
              <a:t>mišićnog masnim</a:t>
            </a:r>
          </a:p>
          <a:p>
            <a:r>
              <a:rPr lang="hr-HR" dirty="0" smtClean="0"/>
              <a:t>i vezivnim tkivom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Terapija DMD i BMD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- fizikalna</a:t>
            </a:r>
          </a:p>
          <a:p>
            <a:pPr>
              <a:buNone/>
            </a:pPr>
            <a:r>
              <a:rPr lang="hr-HR" dirty="0" smtClean="0"/>
              <a:t>- ortopedski zahvat, </a:t>
            </a:r>
            <a:r>
              <a:rPr lang="hr-HR" dirty="0" err="1" smtClean="0"/>
              <a:t>ortoze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steroidi –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prednizon</a:t>
            </a:r>
            <a:r>
              <a:rPr lang="hr-HR" dirty="0" smtClean="0">
                <a:solidFill>
                  <a:srgbClr val="FF0000"/>
                </a:solidFill>
              </a:rPr>
              <a:t> i </a:t>
            </a:r>
            <a:r>
              <a:rPr lang="hr-HR" dirty="0" err="1" smtClean="0">
                <a:solidFill>
                  <a:srgbClr val="FF0000"/>
                </a:solidFill>
              </a:rPr>
              <a:t>fluokortolon</a:t>
            </a:r>
            <a:r>
              <a:rPr lang="hr-HR" dirty="0" smtClean="0"/>
              <a:t> (indukcija </a:t>
            </a:r>
            <a:r>
              <a:rPr lang="hr-HR" dirty="0" err="1" smtClean="0"/>
              <a:t>miogeneze</a:t>
            </a:r>
            <a:r>
              <a:rPr lang="hr-HR" dirty="0" smtClean="0"/>
              <a:t>, inhibicija </a:t>
            </a:r>
            <a:r>
              <a:rPr lang="hr-HR" dirty="0" err="1" smtClean="0"/>
              <a:t>proteolize</a:t>
            </a:r>
            <a:r>
              <a:rPr lang="hr-HR" dirty="0" smtClean="0"/>
              <a:t> i </a:t>
            </a:r>
            <a:r>
              <a:rPr lang="hr-HR" dirty="0" err="1" smtClean="0"/>
              <a:t>apoptoze</a:t>
            </a:r>
            <a:r>
              <a:rPr lang="hr-HR" dirty="0" smtClean="0"/>
              <a:t>, povećana izraženost </a:t>
            </a:r>
            <a:r>
              <a:rPr lang="hr-HR" dirty="0" err="1" smtClean="0"/>
              <a:t>urotrofina</a:t>
            </a:r>
            <a:r>
              <a:rPr lang="hr-HR" dirty="0" smtClean="0"/>
              <a:t> – </a:t>
            </a:r>
            <a:r>
              <a:rPr lang="hr-HR" dirty="0" err="1" smtClean="0"/>
              <a:t>kompenzatornog</a:t>
            </a:r>
            <a:r>
              <a:rPr lang="hr-HR" dirty="0" smtClean="0"/>
              <a:t> proteina </a:t>
            </a:r>
            <a:r>
              <a:rPr lang="hr-HR" dirty="0" err="1" smtClean="0"/>
              <a:t>distrofinu</a:t>
            </a:r>
            <a:r>
              <a:rPr lang="hr-HR" dirty="0" smtClean="0"/>
              <a:t> koji može djelomično nadoknaditi manjak </a:t>
            </a:r>
            <a:r>
              <a:rPr lang="hr-HR" dirty="0" err="1" smtClean="0"/>
              <a:t>distrofina</a:t>
            </a:r>
            <a:r>
              <a:rPr lang="hr-HR" dirty="0" smtClean="0"/>
              <a:t>)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anabolni</a:t>
            </a:r>
            <a:r>
              <a:rPr lang="hr-HR" dirty="0" smtClean="0"/>
              <a:t> steroid – </a:t>
            </a:r>
            <a:r>
              <a:rPr lang="hr-HR" dirty="0" err="1" smtClean="0">
                <a:solidFill>
                  <a:srgbClr val="FF0000"/>
                </a:solidFill>
              </a:rPr>
              <a:t>oksandrolon</a:t>
            </a:r>
            <a:r>
              <a:rPr lang="hr-HR" dirty="0" smtClean="0"/>
              <a:t>: u DMD povećava mišićnu snagu</a:t>
            </a:r>
          </a:p>
          <a:p>
            <a:pPr>
              <a:buNone/>
            </a:pPr>
            <a:r>
              <a:rPr lang="hr-HR" dirty="0" smtClean="0"/>
              <a:t>- primjena CaCO</a:t>
            </a:r>
            <a:r>
              <a:rPr lang="hr-HR" baseline="-25000" dirty="0" smtClean="0"/>
              <a:t>3</a:t>
            </a:r>
            <a:r>
              <a:rPr lang="hr-HR" dirty="0" smtClean="0"/>
              <a:t> i vit. D zbog osteoporoze (nastaje zbog nepokretnosti i primjene steroida)</a:t>
            </a:r>
          </a:p>
          <a:p>
            <a:pPr>
              <a:buNone/>
            </a:pPr>
            <a:r>
              <a:rPr lang="hr-HR" dirty="0" smtClean="0"/>
              <a:t>- gentamicin (?), genska </a:t>
            </a:r>
            <a:r>
              <a:rPr lang="hr-HR" dirty="0" smtClean="0">
                <a:solidFill>
                  <a:srgbClr val="FF0000"/>
                </a:solidFill>
              </a:rPr>
              <a:t>terapija plazmidima koji sadrže gen za distrofin i utrofin direktnim injiciranjem u zahvaćene mišiće</a:t>
            </a:r>
            <a:r>
              <a:rPr lang="hr-HR" dirty="0" smtClean="0"/>
              <a:t> (kratkotrajan učinak do 40 sati)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hr-HR" dirty="0" smtClean="0"/>
              <a:t>Pojasne mišićne distrofije (LGMD)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5429288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- </a:t>
            </a:r>
            <a:r>
              <a:rPr lang="hr-HR" dirty="0" err="1" smtClean="0"/>
              <a:t>prevalencija</a:t>
            </a:r>
            <a:r>
              <a:rPr lang="hr-HR" dirty="0" smtClean="0"/>
              <a:t> 1/100.000</a:t>
            </a:r>
          </a:p>
          <a:p>
            <a:pPr>
              <a:buNone/>
            </a:pPr>
            <a:r>
              <a:rPr lang="hr-HR" dirty="0" smtClean="0"/>
              <a:t>- AD (PMD1) 10% i AR (PMD2) 90% slučajeva</a:t>
            </a:r>
          </a:p>
          <a:p>
            <a:pPr>
              <a:buNone/>
            </a:pPr>
            <a:r>
              <a:rPr lang="hr-HR" dirty="0" smtClean="0"/>
              <a:t>- od djetinjstva do mlađe odrasle dobi</a:t>
            </a:r>
          </a:p>
          <a:p>
            <a:pPr>
              <a:buFontTx/>
              <a:buChar char="-"/>
            </a:pPr>
            <a:r>
              <a:rPr lang="hr-HR" dirty="0" smtClean="0"/>
              <a:t>zahvaćeni su mišići zdjeličnog i ramenog obruča</a:t>
            </a:r>
          </a:p>
          <a:p>
            <a:pPr>
              <a:buNone/>
            </a:pPr>
            <a:r>
              <a:rPr lang="hr-HR" dirty="0" smtClean="0"/>
              <a:t>- tetivni refleksi oslabljeni ili odsutni</a:t>
            </a:r>
          </a:p>
          <a:p>
            <a:pPr>
              <a:buNone/>
            </a:pPr>
            <a:r>
              <a:rPr lang="hr-HR" dirty="0" smtClean="0"/>
              <a:t>- vrijednost serumske CK povišena</a:t>
            </a:r>
          </a:p>
          <a:p>
            <a:pPr>
              <a:buNone/>
            </a:pPr>
            <a:r>
              <a:rPr lang="hr-HR" dirty="0" smtClean="0"/>
              <a:t>- klinička slika od blagih do teških oblika sa smrtnim ishodom</a:t>
            </a:r>
          </a:p>
        </p:txBody>
      </p:sp>
      <p:pic>
        <p:nvPicPr>
          <p:cNvPr id="4" name="Picture 3" descr="image raspodjela LG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428736"/>
            <a:ext cx="2389632" cy="515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Motorička jedinica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-   većina motoričkih jedinica (tipovi 1, 2 i 3) jasno je određena tijekom ranog postnatalnog razdoblja</a:t>
            </a:r>
          </a:p>
          <a:p>
            <a:pPr>
              <a:buFontTx/>
              <a:buChar char="-"/>
            </a:pPr>
            <a:r>
              <a:rPr lang="hr-HR" dirty="0" smtClean="0"/>
              <a:t>broj inerviranih mišićnih vlakana u jednoj motoričkoj jedinici je varijabilan u zavisnosti od funkcije mišića</a:t>
            </a:r>
          </a:p>
          <a:p>
            <a:pPr>
              <a:buFontTx/>
              <a:buChar char="-"/>
            </a:pPr>
            <a:r>
              <a:rPr lang="hr-HR" dirty="0" smtClean="0"/>
              <a:t>omjer broja motoričkih aksona i mišićnih vlakana koje ti aksoni inerviraju definira “</a:t>
            </a:r>
            <a:r>
              <a:rPr lang="hr-HR" dirty="0" err="1" smtClean="0">
                <a:solidFill>
                  <a:srgbClr val="FF0000"/>
                </a:solidFill>
              </a:rPr>
              <a:t>inervacijski</a:t>
            </a:r>
            <a:r>
              <a:rPr lang="hr-HR" dirty="0" smtClean="0">
                <a:solidFill>
                  <a:srgbClr val="FF0000"/>
                </a:solidFill>
              </a:rPr>
              <a:t> omjer</a:t>
            </a:r>
            <a:r>
              <a:rPr lang="hr-HR" dirty="0" smtClean="0"/>
              <a:t>” </a:t>
            </a:r>
            <a:r>
              <a:rPr lang="hr-HR" sz="1900" dirty="0" smtClean="0"/>
              <a:t>(</a:t>
            </a:r>
            <a:r>
              <a:rPr lang="hr-HR" sz="1900" dirty="0" err="1" smtClean="0"/>
              <a:t>npr</a:t>
            </a:r>
            <a:r>
              <a:rPr lang="hr-HR" sz="1900" dirty="0" smtClean="0"/>
              <a:t>. dvoglavi mišić nadlaktice prosječno ima oko 580,000 mišićnih jedinica koje inervira 774 motorička aksona, što daje </a:t>
            </a:r>
            <a:r>
              <a:rPr lang="hr-HR" sz="1900" dirty="0" err="1" smtClean="0"/>
              <a:t>inervacijski</a:t>
            </a:r>
            <a:r>
              <a:rPr lang="hr-HR" sz="1900" dirty="0" smtClean="0"/>
              <a:t> omjer od 750, </a:t>
            </a:r>
            <a:r>
              <a:rPr lang="hr-HR" sz="1900" dirty="0" err="1" smtClean="0"/>
              <a:t>musculus</a:t>
            </a:r>
            <a:r>
              <a:rPr lang="hr-HR" sz="1900" dirty="0" smtClean="0"/>
              <a:t> </a:t>
            </a:r>
            <a:r>
              <a:rPr lang="hr-HR" sz="1900" dirty="0" err="1" smtClean="0"/>
              <a:t>gastrocnemius</a:t>
            </a:r>
            <a:r>
              <a:rPr lang="hr-HR" sz="1900" dirty="0" smtClean="0"/>
              <a:t> </a:t>
            </a:r>
            <a:r>
              <a:rPr lang="hr-HR" sz="1900" dirty="0" err="1" smtClean="0"/>
              <a:t>medialis</a:t>
            </a:r>
            <a:r>
              <a:rPr lang="hr-HR" sz="1900" dirty="0" smtClean="0"/>
              <a:t> ima </a:t>
            </a:r>
            <a:r>
              <a:rPr lang="hr-HR" sz="1900" dirty="0" err="1" smtClean="0"/>
              <a:t>inervacijski</a:t>
            </a:r>
            <a:r>
              <a:rPr lang="hr-HR" sz="1900" dirty="0" smtClean="0"/>
              <a:t> omjer 1120000/579 = 1934)</a:t>
            </a:r>
            <a:endParaRPr lang="hr-HR" sz="19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pojasnih mišićnih distrofija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920240"/>
          <a:ext cx="7643866" cy="4080525"/>
        </p:xfrm>
        <a:graphic>
          <a:graphicData uri="http://schemas.openxmlformats.org/drawingml/2006/table">
            <a:tbl>
              <a:tblPr/>
              <a:tblGrid>
                <a:gridCol w="124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0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Naziv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(fenotip)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OMIM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broj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Naziv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gena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Pozicija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gena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Produkt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Gena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Zbog mutacija na X kromosomu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Autosomne</a:t>
                      </a:r>
                      <a:r>
                        <a:rPr lang="hr-HR" sz="1600" dirty="0">
                          <a:latin typeface="Times New Roman"/>
                          <a:ea typeface="Times New Roman"/>
                          <a:cs typeface="Times New Roman"/>
                        </a:rPr>
                        <a:t> dominantne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MD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160900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DMPK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19q13.3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Protein kinaza miotone distrofije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FSHD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158900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FSHD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4q35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Protein FSHD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LGMD1A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159000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MYOT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5q31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Miotilin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LGMD1C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601253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CAV3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3p25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Kaveolin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0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Autosomno recesivne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253600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CAPN3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15q15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Kalpain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603009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DYSG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2p13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Disferlin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253700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SGCG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13q12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-sarkoglikan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600119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SGCA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17q12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α-sarkoglikan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604286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SGCB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4q12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β-sarkoglikan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LGMD2F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601287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>
                          <a:latin typeface="Times New Roman"/>
                          <a:ea typeface="Times New Roman"/>
                          <a:cs typeface="Times New Roman"/>
                        </a:rPr>
                        <a:t>SGCD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latin typeface="Times New Roman"/>
                          <a:ea typeface="Times New Roman"/>
                          <a:cs typeface="Times New Roman"/>
                        </a:rPr>
                        <a:t>5q33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Times New Roman"/>
                          <a:ea typeface="Times New Roman"/>
                          <a:cs typeface="Times New Roman"/>
                        </a:rPr>
                        <a:t>δ-</a:t>
                      </a:r>
                      <a:r>
                        <a:rPr lang="hr-H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sarkoglikan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Burgunder</a:t>
            </a:r>
            <a:r>
              <a:rPr lang="hr-HR" sz="1000" dirty="0" smtClean="0"/>
              <a:t> et al., </a:t>
            </a:r>
            <a:r>
              <a:rPr lang="hr-HR" sz="1000" i="1" dirty="0" smtClean="0"/>
              <a:t>Eur J </a:t>
            </a:r>
            <a:r>
              <a:rPr lang="hr-HR" sz="1000" i="1" dirty="0" err="1" smtClean="0"/>
              <a:t>Neurol</a:t>
            </a:r>
            <a:r>
              <a:rPr lang="hr-HR" sz="1000" dirty="0" smtClean="0"/>
              <a:t>, 2011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Facioskapulohumeralna</a:t>
            </a:r>
            <a:r>
              <a:rPr lang="hr-HR" dirty="0" smtClean="0"/>
              <a:t> distrofija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5214974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- incidencija 1:20.000</a:t>
            </a:r>
          </a:p>
          <a:p>
            <a:pPr>
              <a:buNone/>
            </a:pPr>
            <a:r>
              <a:rPr lang="hr-HR" dirty="0" smtClean="0"/>
              <a:t>- manifestira se u dobi 3-40 god.</a:t>
            </a:r>
          </a:p>
          <a:p>
            <a:pPr>
              <a:buNone/>
            </a:pPr>
            <a:r>
              <a:rPr lang="hr-HR" dirty="0" smtClean="0"/>
              <a:t>- blago progresivna</a:t>
            </a:r>
          </a:p>
          <a:p>
            <a:pPr>
              <a:buNone/>
            </a:pPr>
            <a:r>
              <a:rPr lang="hr-HR" dirty="0" smtClean="0"/>
              <a:t>- zahvaćeni su mišići </a:t>
            </a:r>
            <a:r>
              <a:rPr lang="hr-HR" dirty="0" smtClean="0">
                <a:solidFill>
                  <a:srgbClr val="FF0000"/>
                </a:solidFill>
              </a:rPr>
              <a:t>lica, lopatice i nadlaktice</a:t>
            </a:r>
          </a:p>
          <a:p>
            <a:pPr>
              <a:buNone/>
            </a:pPr>
            <a:r>
              <a:rPr lang="hr-HR" dirty="0" smtClean="0"/>
              <a:t>- mutiran je </a:t>
            </a:r>
            <a:r>
              <a:rPr lang="hr-HR" i="1" dirty="0" smtClean="0"/>
              <a:t>FSHD</a:t>
            </a:r>
            <a:r>
              <a:rPr lang="hr-HR" dirty="0" smtClean="0"/>
              <a:t> gen na 4q kromosomu</a:t>
            </a:r>
          </a:p>
          <a:p>
            <a:pPr>
              <a:buNone/>
            </a:pPr>
            <a:r>
              <a:rPr lang="hr-HR" dirty="0" smtClean="0"/>
              <a:t>- kretanje i životna dob nisu ograničeni</a:t>
            </a:r>
          </a:p>
          <a:p>
            <a:pPr>
              <a:buNone/>
            </a:pPr>
            <a:r>
              <a:rPr lang="hr-HR" dirty="0" smtClean="0"/>
              <a:t>- u 50% bolesnika umjereno povišena serumska CK</a:t>
            </a:r>
          </a:p>
          <a:p>
            <a:pPr>
              <a:buNone/>
            </a:pPr>
            <a:r>
              <a:rPr lang="hr-HR" dirty="0" smtClean="0"/>
              <a:t>- biopsija potrebna ukoliko je nalaz genetske analize negativan</a:t>
            </a:r>
            <a:endParaRPr lang="hr-HR" dirty="0"/>
          </a:p>
        </p:txBody>
      </p:sp>
      <p:pic>
        <p:nvPicPr>
          <p:cNvPr id="4" name="Picture 3" descr="image raspodjela FS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428736"/>
            <a:ext cx="2304288" cy="510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Nasljedne motorno-osjetne neuropatije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- daleko najčešće polineuropatije u djece</a:t>
            </a:r>
          </a:p>
          <a:p>
            <a:pPr>
              <a:buNone/>
            </a:pPr>
            <a:r>
              <a:rPr lang="hr-HR" dirty="0" smtClean="0"/>
              <a:t>- tetivni refleksi često prisutni</a:t>
            </a:r>
          </a:p>
          <a:p>
            <a:pPr>
              <a:buNone/>
            </a:pPr>
            <a:r>
              <a:rPr lang="hr-HR" dirty="0" smtClean="0"/>
              <a:t>- senzibilitetni ispadi nesigurni za ispitati u djece mlađe od 7 godina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ekskavirano stopalo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	skolioza, ataksija</a:t>
            </a:r>
          </a:p>
          <a:p>
            <a:r>
              <a:rPr lang="hr-HR" dirty="0" smtClean="0"/>
              <a:t>Najčešća HSMN: Charcot-Marie-Tooth</a:t>
            </a:r>
            <a:endParaRPr lang="hr-HR" dirty="0"/>
          </a:p>
        </p:txBody>
      </p:sp>
      <p:pic>
        <p:nvPicPr>
          <p:cNvPr id="5" name="Picture 4" descr="CMT_foot_illustration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857628"/>
            <a:ext cx="2039929" cy="1353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4572008"/>
            <a:ext cx="106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čekićasti  prsti</a:t>
            </a:r>
            <a:endParaRPr lang="hr-H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072074"/>
            <a:ext cx="13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visok svod stopala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62929" y="6581001"/>
            <a:ext cx="508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http://quest.mda.org/article/surgery-sometimes-bracing-often-caution-always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Charcot</a:t>
            </a:r>
            <a:r>
              <a:rPr lang="hr-HR" dirty="0" smtClean="0"/>
              <a:t>-</a:t>
            </a:r>
            <a:r>
              <a:rPr lang="hr-HR" dirty="0" err="1" smtClean="0"/>
              <a:t>Marie</a:t>
            </a:r>
            <a:r>
              <a:rPr lang="hr-HR" dirty="0" smtClean="0"/>
              <a:t>-</a:t>
            </a:r>
            <a:r>
              <a:rPr lang="hr-HR" dirty="0" err="1" smtClean="0"/>
              <a:t>Toothova</a:t>
            </a:r>
            <a:r>
              <a:rPr lang="hr-HR" dirty="0" smtClean="0"/>
              <a:t> bolest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564360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- najčešća nasljedna bolest perifernog živčanog sustava, učestalost 17-40 na 100,000</a:t>
            </a:r>
          </a:p>
          <a:p>
            <a:pPr>
              <a:buNone/>
            </a:pPr>
            <a:r>
              <a:rPr lang="hr-HR" dirty="0" smtClean="0"/>
              <a:t>- pogođeni </a:t>
            </a:r>
            <a:r>
              <a:rPr lang="hr-HR" dirty="0" smtClean="0">
                <a:solidFill>
                  <a:srgbClr val="FF0000"/>
                </a:solidFill>
              </a:rPr>
              <a:t>distalni </a:t>
            </a:r>
            <a:r>
              <a:rPr lang="hr-HR" dirty="0" smtClean="0"/>
              <a:t>mišići</a:t>
            </a:r>
          </a:p>
          <a:p>
            <a:pPr>
              <a:buNone/>
            </a:pPr>
            <a:r>
              <a:rPr lang="hr-HR" dirty="0" smtClean="0"/>
              <a:t>- razvoj mišićne slabosti i atrofije</a:t>
            </a:r>
          </a:p>
          <a:p>
            <a:pPr>
              <a:buNone/>
            </a:pPr>
            <a:r>
              <a:rPr lang="hr-HR" dirty="0" smtClean="0"/>
              <a:t>- klinički i genetski heterogena bolest</a:t>
            </a:r>
            <a:endParaRPr lang="hr-HR" dirty="0"/>
          </a:p>
        </p:txBody>
      </p:sp>
      <p:pic>
        <p:nvPicPr>
          <p:cNvPr id="4" name="Picture 3" descr="image raspodjela C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458" y="1428736"/>
            <a:ext cx="2389632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hr-HR" dirty="0" smtClean="0"/>
              <a:t>Značajke CMT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14282" y="1000108"/>
            <a:ext cx="8643998" cy="4286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Prema neurofiziološkim kriterijima </a:t>
            </a:r>
            <a:r>
              <a:rPr lang="hr-HR" dirty="0" smtClean="0"/>
              <a:t>– na temelju mjerenja brzine provođenja živca </a:t>
            </a:r>
          </a:p>
          <a:p>
            <a:pPr marL="514350" indent="-514350">
              <a:buNone/>
            </a:pPr>
            <a:r>
              <a:rPr lang="hr-HR" dirty="0" smtClean="0"/>
              <a:t>   - </a:t>
            </a:r>
            <a:r>
              <a:rPr lang="hr-HR" dirty="0" smtClean="0">
                <a:solidFill>
                  <a:srgbClr val="FF0000"/>
                </a:solidFill>
              </a:rPr>
              <a:t>brzina provođenja manja od 38 m/s</a:t>
            </a:r>
            <a:r>
              <a:rPr lang="hr-HR" dirty="0" smtClean="0"/>
              <a:t>,  </a:t>
            </a:r>
          </a:p>
          <a:p>
            <a:pPr marL="514350" indent="-514350">
              <a:buNone/>
            </a:pPr>
            <a:r>
              <a:rPr lang="hr-HR" dirty="0" smtClean="0"/>
              <a:t>       </a:t>
            </a:r>
            <a:r>
              <a:rPr lang="hr-HR" dirty="0" smtClean="0">
                <a:solidFill>
                  <a:srgbClr val="FF0000"/>
                </a:solidFill>
              </a:rPr>
              <a:t>demijelinizirajući oblik,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CMT tip 1</a:t>
            </a:r>
            <a:r>
              <a:rPr lang="hr-HR" b="1" dirty="0" smtClean="0"/>
              <a:t> </a:t>
            </a:r>
            <a:r>
              <a:rPr lang="hr-HR" dirty="0" smtClean="0"/>
              <a:t>(HSMN I)</a:t>
            </a:r>
          </a:p>
          <a:p>
            <a:pPr marL="514350" indent="-514350">
              <a:buNone/>
            </a:pPr>
            <a:r>
              <a:rPr lang="hr-HR" dirty="0" smtClean="0"/>
              <a:t>   - brzina provođenja veća od 38 m po s, aksonalni tip, </a:t>
            </a:r>
            <a:r>
              <a:rPr lang="hr-HR" b="1" dirty="0" smtClean="0"/>
              <a:t>CMT tip 2</a:t>
            </a:r>
            <a:r>
              <a:rPr lang="hr-HR" dirty="0" smtClean="0"/>
              <a:t> (HSMN II)</a:t>
            </a:r>
          </a:p>
          <a:p>
            <a:pPr marL="514350" indent="-514350">
              <a:buNone/>
            </a:pPr>
            <a:r>
              <a:rPr lang="hr-HR" b="1" dirty="0" smtClean="0"/>
              <a:t>2. Prema histološkim kriterijima – </a:t>
            </a:r>
            <a:r>
              <a:rPr lang="hr-HR" b="1" dirty="0" smtClean="0">
                <a:solidFill>
                  <a:srgbClr val="FF0000"/>
                </a:solidFill>
              </a:rPr>
              <a:t>CMT 1</a:t>
            </a:r>
            <a:r>
              <a:rPr lang="hr-HR" b="1" dirty="0" smtClean="0"/>
              <a:t>, CMT 2 te CMT 3</a:t>
            </a:r>
            <a:r>
              <a:rPr lang="hr-HR" dirty="0" smtClean="0"/>
              <a:t> (spinalni oblik koji zahvaća primarno motoneurone u prednjim rogovima te aksone, dok su senzorni neuroni pošteđeni) </a:t>
            </a:r>
          </a:p>
        </p:txBody>
      </p:sp>
      <p:pic>
        <p:nvPicPr>
          <p:cNvPr id="10" name="Picture 9" descr="onion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147084"/>
            <a:ext cx="1571636" cy="1139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488" y="528638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rani stadij </a:t>
            </a:r>
            <a:r>
              <a:rPr lang="hr-HR" sz="2000" dirty="0" smtClean="0"/>
              <a:t>(počinje oko 6 godine života): mijelinske ovojnice su deblje nego što je uobičajeno</a:t>
            </a:r>
          </a:p>
          <a:p>
            <a:r>
              <a:rPr lang="hr-HR" sz="2000" b="1" dirty="0" smtClean="0"/>
              <a:t>kasni stadij </a:t>
            </a:r>
            <a:r>
              <a:rPr lang="hr-HR" sz="2000" dirty="0" smtClean="0"/>
              <a:t>bolesti: </a:t>
            </a:r>
            <a:r>
              <a:rPr lang="hr-HR" sz="2000" dirty="0" smtClean="0">
                <a:solidFill>
                  <a:srgbClr val="FF0000"/>
                </a:solidFill>
              </a:rPr>
              <a:t>demijelinizacija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6286520"/>
            <a:ext cx="2830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toluidinsko plavilo (biopsija suralnog živca)</a:t>
            </a:r>
            <a:endParaRPr lang="hr-HR" sz="1200" dirty="0"/>
          </a:p>
        </p:txBody>
      </p:sp>
      <p:sp>
        <p:nvSpPr>
          <p:cNvPr id="13" name="Left Arrow 12"/>
          <p:cNvSpPr/>
          <p:nvPr/>
        </p:nvSpPr>
        <p:spPr>
          <a:xfrm>
            <a:off x="2428860" y="5357826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362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http://neuromuscular.wustl.edu/pathol/nervedem.htm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hr-HR" dirty="0" smtClean="0"/>
              <a:t>Genetika CMT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- do sada poznato oko 30 lokusa i 20 gena koji uzrokuju fenotip neuropatija</a:t>
            </a:r>
          </a:p>
          <a:p>
            <a:pPr>
              <a:buNone/>
            </a:pPr>
            <a:r>
              <a:rPr lang="hr-HR" dirty="0" smtClean="0"/>
              <a:t>- zbog pojednostavljenja i nedovoljnog poznavanja bolesti danas se koristi sljedeća klasifikacija: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CMT1</a:t>
            </a:r>
            <a:r>
              <a:rPr lang="hr-HR" dirty="0" smtClean="0"/>
              <a:t>, naslijeđivanje AD, brzina provođenja mala</a:t>
            </a:r>
          </a:p>
          <a:p>
            <a:pPr>
              <a:buNone/>
            </a:pPr>
            <a:r>
              <a:rPr lang="hr-HR" dirty="0" smtClean="0"/>
              <a:t>CMTX, naslijeđivanje X-vezano</a:t>
            </a:r>
          </a:p>
          <a:p>
            <a:pPr>
              <a:buNone/>
            </a:pPr>
            <a:r>
              <a:rPr lang="hr-HR" dirty="0" smtClean="0"/>
              <a:t>CMT2, naslijeđivnje AD, brzina provođenja samo blaže smanjena</a:t>
            </a:r>
          </a:p>
          <a:p>
            <a:pPr>
              <a:buNone/>
            </a:pPr>
            <a:r>
              <a:rPr lang="hr-HR" dirty="0" smtClean="0"/>
              <a:t>CMT3 (Dejerine-Sottas), nasljeđivanje AD i AR</a:t>
            </a:r>
          </a:p>
          <a:p>
            <a:pPr>
              <a:buNone/>
            </a:pPr>
            <a:r>
              <a:rPr lang="hr-HR" dirty="0" smtClean="0"/>
              <a:t>CMT4, naslijeđivanje AR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 podtipovi se klasificiraju prema mutacijama</a:t>
            </a:r>
          </a:p>
          <a:p>
            <a:endParaRPr lang="hr-HR" dirty="0" smtClean="0"/>
          </a:p>
          <a:p>
            <a:r>
              <a:rPr lang="hr-HR" b="1" dirty="0" smtClean="0"/>
              <a:t>Za  najčešći tip - CMT 1A koja se nasljeđuje AD odgovorna je duplikacija gena </a:t>
            </a:r>
            <a:r>
              <a:rPr lang="hr-HR" b="1" i="1" dirty="0" smtClean="0">
                <a:solidFill>
                  <a:srgbClr val="FF0000"/>
                </a:solidFill>
              </a:rPr>
              <a:t>PMP22 </a:t>
            </a:r>
            <a:r>
              <a:rPr lang="hr-HR" b="1" dirty="0" smtClean="0"/>
              <a:t>(</a:t>
            </a:r>
            <a:r>
              <a:rPr lang="hr-HR" b="1" dirty="0" smtClean="0">
                <a:solidFill>
                  <a:srgbClr val="FF0000"/>
                </a:solidFill>
              </a:rPr>
              <a:t>periferni mijelinski protein 22</a:t>
            </a:r>
            <a:r>
              <a:rPr lang="hr-HR" b="1" dirty="0" smtClean="0"/>
              <a:t>) na kromosomu 17p (rjeđe točkasta mutacija)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Izgled mišićnih vlakana u bolesnika sa SMA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55679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u svih SMA bolesnika </a:t>
            </a:r>
            <a:r>
              <a:rPr lang="hr-HR" dirty="0" smtClean="0">
                <a:solidFill>
                  <a:srgbClr val="FF0000"/>
                </a:solidFill>
              </a:rPr>
              <a:t>tipičan obrazac neurogene atrofije</a:t>
            </a:r>
            <a:r>
              <a:rPr lang="hr-HR" dirty="0" smtClean="0"/>
              <a:t>: </a:t>
            </a:r>
          </a:p>
          <a:p>
            <a:pPr>
              <a:buNone/>
            </a:pPr>
            <a:r>
              <a:rPr lang="hr-HR" u="sng" dirty="0" smtClean="0">
                <a:solidFill>
                  <a:srgbClr val="FF0000"/>
                </a:solidFill>
              </a:rPr>
              <a:t>skupine hipertrofiranih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(divovskih) mišićnih vlakana </a:t>
            </a:r>
            <a:r>
              <a:rPr lang="hr-HR" u="sng" dirty="0" smtClean="0">
                <a:solidFill>
                  <a:srgbClr val="FF0000"/>
                </a:solidFill>
              </a:rPr>
              <a:t>izmješana</a:t>
            </a:r>
            <a:r>
              <a:rPr lang="hr-HR" dirty="0" smtClean="0"/>
              <a:t> su </a:t>
            </a:r>
            <a:r>
              <a:rPr lang="hr-HR" u="sng" dirty="0" smtClean="0">
                <a:solidFill>
                  <a:srgbClr val="FF0000"/>
                </a:solidFill>
              </a:rPr>
              <a:t>s fascikulima</a:t>
            </a:r>
          </a:p>
          <a:p>
            <a:pPr>
              <a:buNone/>
            </a:pPr>
            <a:r>
              <a:rPr lang="hr-HR" u="sng" dirty="0" smtClean="0">
                <a:solidFill>
                  <a:srgbClr val="FF0000"/>
                </a:solidFill>
              </a:rPr>
              <a:t>potpuno atrofičnih mišićnih vlakana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Nema znakova izražene destrukcije i fagocitoze mišićnih vlakana.</a:t>
            </a:r>
            <a:endParaRPr lang="hr-HR" dirty="0"/>
          </a:p>
        </p:txBody>
      </p:sp>
      <p:pic>
        <p:nvPicPr>
          <p:cNvPr id="48130" name="Picture 2" descr="SMA1_he212_94_pov6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267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80312" y="465313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H-E, 60x</a:t>
            </a:r>
          </a:p>
          <a:p>
            <a:r>
              <a:rPr lang="hr-HR" dirty="0" smtClean="0"/>
              <a:t>SMA 1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979712" y="980728"/>
            <a:ext cx="5256584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Izgled mišićnih vlakana u bolesnika s DMD</a:t>
            </a:r>
            <a:endParaRPr lang="hr-HR" dirty="0"/>
          </a:p>
        </p:txBody>
      </p:sp>
      <p:pic>
        <p:nvPicPr>
          <p:cNvPr id="47106" name="Picture 2" descr="DMD_HE_217_90 pov 60x low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793" y="1844824"/>
            <a:ext cx="3366599" cy="26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DMD_HE_336_91_pov60x low res arr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586" y="1844824"/>
            <a:ext cx="333338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501317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opsežan gubitak mišićnog tkiva koje je gotovo u cijelosti zamijenjeno masnim i vezivnim tkivom („</a:t>
            </a:r>
            <a:r>
              <a:rPr lang="hr-HR" sz="2000" dirty="0" smtClean="0">
                <a:solidFill>
                  <a:srgbClr val="FF0000"/>
                </a:solidFill>
              </a:rPr>
              <a:t>pseudohipertrofija</a:t>
            </a:r>
            <a:r>
              <a:rPr lang="hr-HR" sz="2000" dirty="0" smtClean="0"/>
              <a:t>“) te varijabilna veličina preostalih mišićnih vlakana; na pojedinim rezovima (</a:t>
            </a:r>
            <a:r>
              <a:rPr lang="hr-HR" sz="2000" b="1" u="sng" dirty="0" smtClean="0"/>
              <a:t>crne strelice</a:t>
            </a:r>
            <a:r>
              <a:rPr lang="hr-HR" sz="2000" dirty="0" smtClean="0"/>
              <a:t>) bila su jasno uočljiva područja invazije preostalih mišićnih vlakana od strane </a:t>
            </a:r>
            <a:r>
              <a:rPr lang="hr-HR" sz="2000" dirty="0" smtClean="0">
                <a:solidFill>
                  <a:srgbClr val="FF0000"/>
                </a:solidFill>
              </a:rPr>
              <a:t>makrofaga</a:t>
            </a:r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5005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H-E, 60x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45005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H-E, 75x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1844824"/>
            <a:ext cx="331236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4716016" y="1844824"/>
            <a:ext cx="338437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6926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Izgled mišićnih vlakana u bolesnika s BMD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760" y="5357826"/>
            <a:ext cx="946854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	-  </a:t>
            </a:r>
            <a:r>
              <a:rPr lang="hr-HR" sz="1600" dirty="0" smtClean="0">
                <a:solidFill>
                  <a:srgbClr val="FF0000"/>
                </a:solidFill>
              </a:rPr>
              <a:t>šarolika histološka slika</a:t>
            </a:r>
            <a:r>
              <a:rPr lang="hr-HR" sz="1600" dirty="0" smtClean="0"/>
              <a:t>: obilježja ranih, umjerenih i kasnih stadija</a:t>
            </a:r>
          </a:p>
          <a:p>
            <a:pPr>
              <a:buNone/>
            </a:pPr>
            <a:r>
              <a:rPr lang="hr-HR" sz="1600" dirty="0" smtClean="0"/>
              <a:t>        - rani: nakupine nekrotičnih mišićnih vlakana, invazija fagocita (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siva strelica</a:t>
            </a:r>
            <a:r>
              <a:rPr lang="hr-HR" sz="1600" dirty="0" smtClean="0"/>
              <a:t>)</a:t>
            </a:r>
          </a:p>
          <a:p>
            <a:pPr>
              <a:buNone/>
            </a:pPr>
            <a:r>
              <a:rPr lang="hr-HR" sz="1600" dirty="0" smtClean="0"/>
              <a:t>        - umjereni: pokušaj regeneracije vlakana (</a:t>
            </a:r>
            <a:r>
              <a:rPr lang="hr-HR" sz="1600" b="1" dirty="0" smtClean="0"/>
              <a:t>crne strelice</a:t>
            </a:r>
            <a:r>
              <a:rPr lang="hr-HR" sz="1600" dirty="0" smtClean="0"/>
              <a:t>)</a:t>
            </a:r>
          </a:p>
          <a:p>
            <a:pPr>
              <a:buNone/>
            </a:pPr>
            <a:r>
              <a:rPr lang="hr-HR" sz="1600" dirty="0" smtClean="0"/>
              <a:t>        - kasni: povećena količina vezivnog tkiva (pseudohipertrofija), divovska vlakna (</a:t>
            </a:r>
            <a:r>
              <a:rPr lang="hr-HR" sz="1600" dirty="0" smtClean="0">
                <a:solidFill>
                  <a:srgbClr val="00B0F0"/>
                </a:solidFill>
              </a:rPr>
              <a:t>plave strelice</a:t>
            </a:r>
            <a:r>
              <a:rPr lang="hr-HR" sz="1600" dirty="0" smtClean="0"/>
              <a:t>)</a:t>
            </a:r>
          </a:p>
          <a:p>
            <a:pPr>
              <a:buNone/>
            </a:pPr>
            <a:r>
              <a:rPr lang="hr-HR" sz="1600" dirty="0" smtClean="0"/>
              <a:t>          hiperkontrahirana vlakna (</a:t>
            </a:r>
            <a:r>
              <a:rPr lang="hr-HR" sz="1600" dirty="0" smtClean="0">
                <a:solidFill>
                  <a:srgbClr val="00B050"/>
                </a:solidFill>
              </a:rPr>
              <a:t>zelena strelica</a:t>
            </a:r>
            <a:r>
              <a:rPr lang="hr-HR" sz="1600" dirty="0" smtClean="0"/>
              <a:t>)</a:t>
            </a:r>
            <a:endParaRPr lang="hr-HR" sz="1600" dirty="0"/>
          </a:p>
        </p:txBody>
      </p:sp>
      <p:pic>
        <p:nvPicPr>
          <p:cNvPr id="48130" name="Picture 2" descr="BMD_HE573_99_pov60x arrows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965" y="824340"/>
            <a:ext cx="2808313" cy="22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8104" y="134076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promjene u ranom i umjerenom stadiju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93479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promjene</a:t>
            </a:r>
          </a:p>
          <a:p>
            <a:r>
              <a:rPr lang="hr-HR" dirty="0" smtClean="0"/>
              <a:t>u kasnom stadiju</a:t>
            </a:r>
            <a:endParaRPr lang="hr-HR" dirty="0"/>
          </a:p>
        </p:txBody>
      </p:sp>
      <p:pic>
        <p:nvPicPr>
          <p:cNvPr id="48136" name="Picture 8" descr="BMD_he818_99_uzduz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2736304" cy="21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0800000">
            <a:off x="6156176" y="3861048"/>
            <a:ext cx="864096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8137" name="Picture 9" descr="BMD_he916_92_pr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3212976"/>
            <a:ext cx="2808312" cy="20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 rot="1348184">
            <a:off x="619948" y="434625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Down Arrow 16"/>
          <p:cNvSpPr/>
          <p:nvPr/>
        </p:nvSpPr>
        <p:spPr>
          <a:xfrm rot="1455868">
            <a:off x="2833402" y="349050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2549506" y="836712"/>
            <a:ext cx="28083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4860032" y="3212976"/>
            <a:ext cx="273630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611560" y="3212976"/>
            <a:ext cx="2808312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Izgled mišićnih vlakana u bolesnika s LGMD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1248"/>
            <a:ext cx="8964488" cy="1008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      - varijabilna veličina mišićnih vlakana, mjestimična nekroza, mjestimična bazofilija; pojedina vlakna pokazuju znakove cijepanja</a:t>
            </a:r>
            <a:endParaRPr lang="hr-HR" dirty="0"/>
          </a:p>
        </p:txBody>
      </p:sp>
      <p:pic>
        <p:nvPicPr>
          <p:cNvPr id="49154" name="Picture 2" descr="LGMDhe46_96 za unutra low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475237" cy="357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11760" y="1628800"/>
            <a:ext cx="446449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7092280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H-E, 60x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Raspodjela mišićnih vlakana jedne motoričke jedinice je </a:t>
            </a:r>
            <a:r>
              <a:rPr lang="hr-HR" dirty="0" err="1" smtClean="0">
                <a:solidFill>
                  <a:srgbClr val="FF0000"/>
                </a:solidFill>
              </a:rPr>
              <a:t>mozaična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- metoda “</a:t>
            </a:r>
            <a:r>
              <a:rPr lang="hr-HR" dirty="0" err="1" smtClean="0">
                <a:solidFill>
                  <a:srgbClr val="FF0000"/>
                </a:solidFill>
              </a:rPr>
              <a:t>deplecije</a:t>
            </a:r>
            <a:r>
              <a:rPr lang="hr-HR" dirty="0" smtClean="0">
                <a:solidFill>
                  <a:srgbClr val="FF0000"/>
                </a:solidFill>
              </a:rPr>
              <a:t> glikogena</a:t>
            </a:r>
            <a:r>
              <a:rPr lang="hr-HR" dirty="0" smtClean="0"/>
              <a:t>” pomoću </a:t>
            </a:r>
            <a:r>
              <a:rPr lang="hr-HR" dirty="0" err="1" smtClean="0"/>
              <a:t>tetaničkog</a:t>
            </a:r>
            <a:r>
              <a:rPr lang="hr-HR" dirty="0" smtClean="0"/>
              <a:t> podražaja</a:t>
            </a:r>
          </a:p>
          <a:p>
            <a:endParaRPr lang="hr-HR" dirty="0"/>
          </a:p>
        </p:txBody>
      </p:sp>
      <p:pic>
        <p:nvPicPr>
          <p:cNvPr id="4" name="Picture 3" descr="gastrokn macke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86058"/>
            <a:ext cx="5286112" cy="356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Izgled mišićnih vlakana u bolesnika s CMT1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7787208" cy="1412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dirty="0" smtClean="0"/>
              <a:t>        - </a:t>
            </a:r>
            <a:r>
              <a:rPr lang="hr-HR" u="sng" dirty="0" smtClean="0"/>
              <a:t>nespecifične promjene </a:t>
            </a:r>
            <a:r>
              <a:rPr lang="hr-HR" dirty="0" smtClean="0"/>
              <a:t>povezane s karakterističnom denervacijom mišića (uslijed aksonopatije): gubitak mišićnih vlakana i nekrotična područja, izolirana hipertrofična vlakna  - regenerativne promjene te infiltracija masnih stanica</a:t>
            </a:r>
          </a:p>
          <a:p>
            <a:endParaRPr lang="hr-HR" dirty="0"/>
          </a:p>
        </p:txBody>
      </p:sp>
      <p:pic>
        <p:nvPicPr>
          <p:cNvPr id="49154" name="Picture 2" descr="CMT_he202_9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768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H-E, 60x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1628800"/>
            <a:ext cx="5256584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Svaki </a:t>
            </a:r>
            <a:r>
              <a:rPr lang="hr-HR" dirty="0" err="1" smtClean="0"/>
              <a:t>motoneuron</a:t>
            </a:r>
            <a:r>
              <a:rPr lang="hr-HR" dirty="0" smtClean="0"/>
              <a:t> inervira mišićna vlakna </a:t>
            </a:r>
            <a:r>
              <a:rPr lang="hr-HR" dirty="0" smtClean="0">
                <a:solidFill>
                  <a:srgbClr val="FF0000"/>
                </a:solidFill>
              </a:rPr>
              <a:t>samo jednog </a:t>
            </a:r>
            <a:r>
              <a:rPr lang="hr-HR" dirty="0" err="1" smtClean="0"/>
              <a:t>histokemijskog</a:t>
            </a:r>
            <a:r>
              <a:rPr lang="hr-HR" dirty="0" smtClean="0"/>
              <a:t> tipa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6611779"/>
            <a:ext cx="3286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http://people.upei.ca/lopez/muscle/notes_internet.htm</a:t>
            </a:r>
            <a:endParaRPr lang="hr-HR" sz="1000" dirty="0"/>
          </a:p>
        </p:txBody>
      </p:sp>
      <p:pic>
        <p:nvPicPr>
          <p:cNvPr id="6" name="Picture 5" descr="motoneuron types 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3857652" cy="4386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r-HR" dirty="0" smtClean="0"/>
              <a:t>Tipovi mišićnih vlakana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6" y="1071546"/>
          <a:ext cx="8501124" cy="55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708">
                <a:tc rowSpan="3"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Histokemijska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svojstva</a:t>
                      </a:r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najčešćih</a:t>
                      </a:r>
                      <a:r>
                        <a:rPr lang="hr-H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tipova mišićnih vlakana</a:t>
                      </a:r>
                      <a:endParaRPr lang="hr-H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naziv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mišićnih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vlakana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prema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izoobliku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teškog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lanca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miozina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r-H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08"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hr-H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2A</a:t>
                      </a:r>
                      <a:endParaRPr lang="hr-H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2B</a:t>
                      </a:r>
                      <a:endParaRPr lang="hr-H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05">
                <a:tc vMerge="1"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spora  </a:t>
                      </a:r>
                      <a:r>
                        <a:rPr lang="hr-HR" sz="1400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oksidativna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vlakna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brza (tip A</a:t>
                      </a:r>
                      <a:r>
                        <a:rPr lang="hr-HR" sz="14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/>
                      <a:r>
                        <a:rPr lang="hr-HR" sz="14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oksidativna</a:t>
                      </a:r>
                      <a:r>
                        <a:rPr lang="hr-HR" sz="14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vlakna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brza (tip </a:t>
                      </a:r>
                      <a:r>
                        <a:rPr lang="hr-HR" sz="14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B)</a:t>
                      </a:r>
                    </a:p>
                    <a:p>
                      <a:pPr algn="ctr"/>
                      <a:r>
                        <a:rPr lang="hr-HR" sz="14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glikolitička</a:t>
                      </a:r>
                      <a:r>
                        <a:rPr lang="hr-HR" sz="14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vlakna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47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 miozin ATPaze pri pH 9.4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slaba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47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 miozin ATPaze pri pH 4.6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niska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umjerena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621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 oksidativnih enzima (SDH, NADH dehidrogenaza, Cox)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osrednja do visoka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niska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0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 fosforilaze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vrlo niska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747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Sadržaj glikogena (PAS bojanje)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nizak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osrednji do visok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47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Sadržaj mioglobina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 (daje vlaknima tamnu boju)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Visok (daje vlaknima tamnu boju)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nizak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708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Izgled (boja) vlakana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tamna (crvena)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tamna (crvena)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svijetla (blijeda)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708">
                <a:tc>
                  <a:txBody>
                    <a:bodyPr/>
                    <a:lstStyle/>
                    <a:p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Broj kapilara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velik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velik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mali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708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Mitohondrija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puno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puno</a:t>
                      </a:r>
                      <a:endParaRPr lang="hr-H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malo</a:t>
                      </a:r>
                      <a:endParaRPr lang="hr-H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Tri temeljne vrste DMN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/>
              <a:t>veliki alfa </a:t>
            </a:r>
            <a:r>
              <a:rPr lang="hr-HR" dirty="0" err="1" smtClean="0"/>
              <a:t>motoneuroni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srednje veliki beta </a:t>
            </a:r>
            <a:r>
              <a:rPr lang="hr-HR" dirty="0" err="1" smtClean="0"/>
              <a:t>motoneuroni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-   mali gama </a:t>
            </a:r>
            <a:r>
              <a:rPr lang="hr-HR" dirty="0" err="1" smtClean="0"/>
              <a:t>motoneuroni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Picture 6" descr="slika djuka dobra1 alfa g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84312"/>
            <a:ext cx="3882944" cy="4630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28" y="6611779"/>
            <a:ext cx="314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Karpati et al., </a:t>
            </a:r>
            <a:r>
              <a:rPr lang="hr-HR" sz="1000" i="1" dirty="0" err="1" smtClean="0"/>
              <a:t>Disorders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of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Voluntary</a:t>
            </a:r>
            <a:r>
              <a:rPr lang="hr-HR" sz="1000" i="1" dirty="0" smtClean="0"/>
              <a:t> </a:t>
            </a:r>
            <a:r>
              <a:rPr lang="hr-HR" sz="1000" i="1" dirty="0" err="1" smtClean="0"/>
              <a:t>Muscle</a:t>
            </a:r>
            <a:r>
              <a:rPr lang="hr-HR" sz="1000" dirty="0" smtClean="0"/>
              <a:t>, 2010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3296</Words>
  <Application>Microsoft Office PowerPoint</Application>
  <PresentationFormat>On-screen Show (4:3)</PresentationFormat>
  <Paragraphs>582</Paragraphs>
  <Slides>60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Symbol</vt:lpstr>
      <vt:lpstr>Times</vt:lpstr>
      <vt:lpstr>Times New Roman</vt:lpstr>
      <vt:lpstr>Office Theme</vt:lpstr>
      <vt:lpstr>Chart</vt:lpstr>
      <vt:lpstr>Uvod u neuromišićne bolesti</vt:lpstr>
      <vt:lpstr>Neuromuskularni sustav</vt:lpstr>
      <vt:lpstr>Kategorije NM bolesti i nasljedne NM bolesti obuhvaćene ovim istraživanjem</vt:lpstr>
      <vt:lpstr>Motorička jedinica</vt:lpstr>
      <vt:lpstr>Motorička jedinica</vt:lpstr>
      <vt:lpstr>Raspodjela mišićnih vlakana jedne motoričke jedinice je mozaična</vt:lpstr>
      <vt:lpstr>Svaki motoneuron inervira mišićna vlakna samo jednog histokemijskog tipa</vt:lpstr>
      <vt:lpstr>Tipovi mišićnih vlakana</vt:lpstr>
      <vt:lpstr>Tri temeljne vrste DMN</vt:lpstr>
      <vt:lpstr>Alfa motoneuroni</vt:lpstr>
      <vt:lpstr>Beta motoneuroni</vt:lpstr>
      <vt:lpstr>Gama motoneuroni</vt:lpstr>
      <vt:lpstr>Tipovi motoričkih jedinica</vt:lpstr>
      <vt:lpstr>Mitohondriji mišićnih vlakana</vt:lpstr>
      <vt:lpstr>Glavna obilježja različitih vrsta stanične smrti</vt:lpstr>
      <vt:lpstr>Vrste stanične smrti</vt:lpstr>
      <vt:lpstr>Programirana stanična smrt - apoptoza</vt:lpstr>
      <vt:lpstr>Obilježja apoptoze</vt:lpstr>
      <vt:lpstr>Mehanizam cijepanja DNA u apoptozi</vt:lpstr>
      <vt:lpstr>Kaspaze</vt:lpstr>
      <vt:lpstr>Proteini koji reguliraju aktivaciju kaspaza</vt:lpstr>
      <vt:lpstr>Putevi aktivacije apoptoze </vt:lpstr>
      <vt:lpstr>Detekcija oligonukleosomalnih fragmenata DNA u apoptozi</vt:lpstr>
      <vt:lpstr>Nasljedne spinalne mišićne atrofije</vt:lpstr>
      <vt:lpstr>Etiologija i patogeneza nasljednih SMA</vt:lpstr>
      <vt:lpstr>SMN i NAIP geni</vt:lpstr>
      <vt:lpstr>Zašto mutacije SMN1 gena (u više od 95% oboljelih), a ne SMN2 gena dovode do SMA?</vt:lpstr>
      <vt:lpstr>Količina funkcionalnog SMN proteina pune duljine korelira s kliničkom slikom SMA</vt:lpstr>
      <vt:lpstr>Moguće funkcije SMN proteina</vt:lpstr>
      <vt:lpstr>Klinička slika SMA</vt:lpstr>
      <vt:lpstr>SMA tip 1</vt:lpstr>
      <vt:lpstr>SMA tip 1</vt:lpstr>
      <vt:lpstr>SMA tip 2</vt:lpstr>
      <vt:lpstr>SMA tip 3</vt:lpstr>
      <vt:lpstr>EMNG</vt:lpstr>
      <vt:lpstr>Velike amplitude AP u EMG</vt:lpstr>
      <vt:lpstr>Histopatologija SMA – leđna moždina</vt:lpstr>
      <vt:lpstr>Histopatologija SMA - mišić</vt:lpstr>
      <vt:lpstr>Terapijske mogućnosti SMA</vt:lpstr>
      <vt:lpstr>Mišićne distrofije</vt:lpstr>
      <vt:lpstr>Distrofinsko-glikoproteinski kompleks (os)</vt:lpstr>
      <vt:lpstr>Nasljedne mišićne distrofije</vt:lpstr>
      <vt:lpstr>Distrofinopatije</vt:lpstr>
      <vt:lpstr>Klinička slika DMD</vt:lpstr>
      <vt:lpstr>Klinička slika BMD</vt:lpstr>
      <vt:lpstr>Velike amplitude AP u EMG</vt:lpstr>
      <vt:lpstr>Histopatologija DMD i BMD</vt:lpstr>
      <vt:lpstr>Terapija DMD i BMD</vt:lpstr>
      <vt:lpstr>Pojasne mišićne distrofije (LGMD)</vt:lpstr>
      <vt:lpstr>Vrste pojasnih mišićnih distrofija</vt:lpstr>
      <vt:lpstr>Facioskapulohumeralna distrofija</vt:lpstr>
      <vt:lpstr>Nasljedne motorno-osjetne neuropatije</vt:lpstr>
      <vt:lpstr>Charcot-Marie-Toothova bolest</vt:lpstr>
      <vt:lpstr>Značajke CMT</vt:lpstr>
      <vt:lpstr>Genetika CMT</vt:lpstr>
      <vt:lpstr>Izgled mišićnih vlakana u bolesnika sa SMA</vt:lpstr>
      <vt:lpstr>Izgled mišićnih vlakana u bolesnika s DMD</vt:lpstr>
      <vt:lpstr>Izgled mišićnih vlakana u bolesnika s BMD</vt:lpstr>
      <vt:lpstr>Izgled mišićnih vlakana u bolesnika s LGMD</vt:lpstr>
      <vt:lpstr>Izgled mišićnih vlakana u bolesnika s CMT1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Neuromuskularni sustav</dc:title>
  <dc:creator>Prof. dr. sc. Goran Šimić</dc:creator>
  <cp:lastModifiedBy>Goran Simic</cp:lastModifiedBy>
  <cp:revision>251</cp:revision>
  <dcterms:created xsi:type="dcterms:W3CDTF">2011-08-06T10:15:19Z</dcterms:created>
  <dcterms:modified xsi:type="dcterms:W3CDTF">2018-11-19T22:48:47Z</dcterms:modified>
</cp:coreProperties>
</file>