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85"/>
  </p:notesMasterIdLst>
  <p:handoutMasterIdLst>
    <p:handoutMasterId r:id="rId86"/>
  </p:handoutMasterIdLst>
  <p:sldIdLst>
    <p:sldId id="262" r:id="rId2"/>
    <p:sldId id="393" r:id="rId3"/>
    <p:sldId id="449" r:id="rId4"/>
    <p:sldId id="454" r:id="rId5"/>
    <p:sldId id="448" r:id="rId6"/>
    <p:sldId id="438" r:id="rId7"/>
    <p:sldId id="441" r:id="rId8"/>
    <p:sldId id="442" r:id="rId9"/>
    <p:sldId id="437" r:id="rId10"/>
    <p:sldId id="450" r:id="rId11"/>
    <p:sldId id="439" r:id="rId12"/>
    <p:sldId id="440" r:id="rId13"/>
    <p:sldId id="453" r:id="rId14"/>
    <p:sldId id="394" r:id="rId15"/>
    <p:sldId id="456" r:id="rId16"/>
    <p:sldId id="398" r:id="rId17"/>
    <p:sldId id="399" r:id="rId18"/>
    <p:sldId id="455" r:id="rId19"/>
    <p:sldId id="452" r:id="rId20"/>
    <p:sldId id="457" r:id="rId21"/>
    <p:sldId id="458" r:id="rId22"/>
    <p:sldId id="461" r:id="rId23"/>
    <p:sldId id="460" r:id="rId24"/>
    <p:sldId id="459" r:id="rId25"/>
    <p:sldId id="445" r:id="rId26"/>
    <p:sldId id="443" r:id="rId27"/>
    <p:sldId id="446" r:id="rId28"/>
    <p:sldId id="444" r:id="rId29"/>
    <p:sldId id="428" r:id="rId30"/>
    <p:sldId id="377" r:id="rId31"/>
    <p:sldId id="412" r:id="rId32"/>
    <p:sldId id="264" r:id="rId33"/>
    <p:sldId id="275" r:id="rId34"/>
    <p:sldId id="288" r:id="rId35"/>
    <p:sldId id="478" r:id="rId36"/>
    <p:sldId id="265" r:id="rId37"/>
    <p:sldId id="291" r:id="rId38"/>
    <p:sldId id="274" r:id="rId39"/>
    <p:sldId id="273" r:id="rId40"/>
    <p:sldId id="479" r:id="rId41"/>
    <p:sldId id="480" r:id="rId42"/>
    <p:sldId id="481" r:id="rId43"/>
    <p:sldId id="281" r:id="rId44"/>
    <p:sldId id="436" r:id="rId45"/>
    <p:sldId id="482" r:id="rId46"/>
    <p:sldId id="404" r:id="rId47"/>
    <p:sldId id="414" r:id="rId48"/>
    <p:sldId id="415" r:id="rId49"/>
    <p:sldId id="434" r:id="rId50"/>
    <p:sldId id="423" r:id="rId51"/>
    <p:sldId id="424" r:id="rId52"/>
    <p:sldId id="425" r:id="rId53"/>
    <p:sldId id="426" r:id="rId54"/>
    <p:sldId id="376" r:id="rId55"/>
    <p:sldId id="407" r:id="rId56"/>
    <p:sldId id="294" r:id="rId57"/>
    <p:sldId id="431" r:id="rId58"/>
    <p:sldId id="432" r:id="rId59"/>
    <p:sldId id="400" r:id="rId60"/>
    <p:sldId id="416" r:id="rId61"/>
    <p:sldId id="401" r:id="rId62"/>
    <p:sldId id="417" r:id="rId63"/>
    <p:sldId id="418" r:id="rId64"/>
    <p:sldId id="410" r:id="rId65"/>
    <p:sldId id="419" r:id="rId66"/>
    <p:sldId id="429" r:id="rId67"/>
    <p:sldId id="408" r:id="rId68"/>
    <p:sldId id="406" r:id="rId69"/>
    <p:sldId id="427" r:id="rId70"/>
    <p:sldId id="421" r:id="rId71"/>
    <p:sldId id="378" r:id="rId72"/>
    <p:sldId id="462" r:id="rId73"/>
    <p:sldId id="463" r:id="rId74"/>
    <p:sldId id="464" r:id="rId75"/>
    <p:sldId id="465" r:id="rId76"/>
    <p:sldId id="466" r:id="rId77"/>
    <p:sldId id="467" r:id="rId78"/>
    <p:sldId id="468" r:id="rId79"/>
    <p:sldId id="469" r:id="rId80"/>
    <p:sldId id="470" r:id="rId81"/>
    <p:sldId id="471" r:id="rId82"/>
    <p:sldId id="476" r:id="rId83"/>
    <p:sldId id="477" r:id="rId84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CCCC"/>
    <a:srgbClr val="FFFFCC"/>
    <a:srgbClr val="FFCC99"/>
    <a:srgbClr val="FF00FF"/>
    <a:srgbClr val="33CC33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727" autoAdjust="0"/>
    <p:restoredTop sz="96976" autoAdjust="0"/>
  </p:normalViewPr>
  <p:slideViewPr>
    <p:cSldViewPr>
      <p:cViewPr varScale="1">
        <p:scale>
          <a:sx n="88" d="100"/>
          <a:sy n="88" d="100"/>
        </p:scale>
        <p:origin x="-634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624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9D0697A-6CC2-4080-AB40-85E2104E2B8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870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hr-HR"/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hr-HR"/>
          </a:p>
        </p:txBody>
      </p:sp>
      <p:sp>
        <p:nvSpPr>
          <p:cNvPr id="214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14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</a:p>
        </p:txBody>
      </p:sp>
      <p:sp>
        <p:nvSpPr>
          <p:cNvPr id="214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hr-HR"/>
          </a:p>
        </p:txBody>
      </p:sp>
      <p:sp>
        <p:nvSpPr>
          <p:cNvPr id="214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37B6D83-AC0C-40E0-9D30-E8454A3F1546}" type="slidenum">
              <a:rPr lang="hr-HR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43200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5B6B80-2333-4A15-854C-C33ECD00009A}" type="slidenum">
              <a:rPr lang="hr-HR"/>
              <a:pPr/>
              <a:t>26</a:t>
            </a:fld>
            <a:endParaRPr lang="hr-HR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94D6FF1F-A82C-4E33-A90E-40DD695D636D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103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D0AEB-FE3F-4EC1-8D6E-BC4EE62EB0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228600"/>
            <a:ext cx="6019800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DF17D3-589A-44F1-B62E-AA309D866E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885950"/>
            <a:ext cx="8178800" cy="4171950"/>
          </a:xfrm>
        </p:spPr>
        <p:txBody>
          <a:bodyPr/>
          <a:lstStyle/>
          <a:p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800" y="62293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293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1000" y="62293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A1E0B69-CBBF-4915-9DFC-D3250AC5BE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885950"/>
            <a:ext cx="8178800" cy="4171950"/>
          </a:xfrm>
        </p:spPr>
        <p:txBody>
          <a:bodyPr/>
          <a:lstStyle/>
          <a:p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800" y="62293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293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1000" y="62293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192B603-A599-4907-AE11-111568193A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/>
          <a:p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1800" y="62293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293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31000" y="62293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0425C99-61DE-40E4-A40F-4F33F03B9C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F4C96-EB41-4140-8F46-0DE6486CE4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37A14D-67A3-4B07-94C1-A8D52D3E9A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9DE9EE-4EDD-4C8D-AFFC-8048A955FB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E66F79-FAED-4A18-BCCF-2B3ABF0D7B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ED91B0-D35D-4212-94F0-E69064B3BF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8A67F-A182-4462-86D9-1FC7075183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5520FD-2200-4D3F-8A51-77D04F5183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765B8-C5DF-44FE-8C0A-9F36C391F2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  <a:latin typeface="Arial" pitchFamily="34" charset="0"/>
              </a:defRPr>
            </a:lvl1pPr>
          </a:lstStyle>
          <a:p>
            <a:fld id="{1BB4B817-6981-43B5-850A-728B9B70B16D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079" name="Picture 7" descr="paint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5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6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4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15888"/>
            <a:ext cx="8964612" cy="1371600"/>
          </a:xfrm>
        </p:spPr>
        <p:txBody>
          <a:bodyPr/>
          <a:lstStyle/>
          <a:p>
            <a:pPr algn="ctr"/>
            <a:r>
              <a:rPr lang="hr-HR" sz="3200" dirty="0" smtClean="0"/>
              <a:t>Uloga </a:t>
            </a:r>
            <a:r>
              <a:rPr lang="hr-HR" sz="3200" dirty="0" err="1" smtClean="0"/>
              <a:t>apoptoze</a:t>
            </a:r>
            <a:r>
              <a:rPr lang="hr-HR" sz="3200" dirty="0" smtClean="0"/>
              <a:t>, kalcija i ionskih kanala u </a:t>
            </a:r>
            <a:r>
              <a:rPr lang="hr-HR" sz="3200" dirty="0" err="1" smtClean="0"/>
              <a:t>epileptogenezi</a:t>
            </a:r>
            <a:endParaRPr lang="en-GB" sz="3200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743200"/>
            <a:ext cx="7924800" cy="396240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hr-HR" dirty="0" err="1"/>
              <a:t>Prof</a:t>
            </a:r>
            <a:r>
              <a:rPr lang="hr-HR" dirty="0"/>
              <a:t>. </a:t>
            </a:r>
            <a:r>
              <a:rPr lang="hr-HR" dirty="0" err="1"/>
              <a:t>dr</a:t>
            </a:r>
            <a:r>
              <a:rPr lang="hr-HR" dirty="0"/>
              <a:t>. </a:t>
            </a:r>
            <a:r>
              <a:rPr lang="hr-HR" dirty="0" err="1"/>
              <a:t>sci</a:t>
            </a:r>
            <a:r>
              <a:rPr lang="hr-HR" dirty="0"/>
              <a:t>. Goran Šimić, </a:t>
            </a:r>
            <a:r>
              <a:rPr lang="hr-HR" dirty="0" err="1"/>
              <a:t>dr</a:t>
            </a:r>
            <a:r>
              <a:rPr lang="hr-HR" dirty="0"/>
              <a:t>. med.</a:t>
            </a:r>
          </a:p>
          <a:p>
            <a:pPr algn="ctr">
              <a:lnSpc>
                <a:spcPct val="90000"/>
              </a:lnSpc>
            </a:pPr>
            <a:r>
              <a:rPr lang="hr-HR" sz="1800" dirty="0"/>
              <a:t>Zavod za </a:t>
            </a:r>
            <a:r>
              <a:rPr lang="hr-HR" sz="1800" dirty="0" err="1"/>
              <a:t>neuroznanost</a:t>
            </a:r>
            <a:endParaRPr lang="hr-HR" sz="1800" dirty="0"/>
          </a:p>
          <a:p>
            <a:pPr algn="ctr">
              <a:lnSpc>
                <a:spcPct val="90000"/>
              </a:lnSpc>
            </a:pPr>
            <a:r>
              <a:rPr lang="hr-HR" sz="1800" dirty="0"/>
              <a:t>Hrvatski institut za istraživanje mozga</a:t>
            </a:r>
          </a:p>
          <a:p>
            <a:pPr algn="ctr">
              <a:lnSpc>
                <a:spcPct val="90000"/>
              </a:lnSpc>
            </a:pPr>
            <a:r>
              <a:rPr lang="hr-HR" sz="1800" dirty="0"/>
              <a:t>Medicinski fakultet Sveučilišta u Zagrebu</a:t>
            </a:r>
          </a:p>
          <a:p>
            <a:pPr algn="ctr">
              <a:lnSpc>
                <a:spcPct val="90000"/>
              </a:lnSpc>
            </a:pPr>
            <a:endParaRPr lang="hr-HR" dirty="0"/>
          </a:p>
          <a:p>
            <a:pPr algn="ctr">
              <a:lnSpc>
                <a:spcPct val="90000"/>
              </a:lnSpc>
            </a:pPr>
            <a:r>
              <a:rPr lang="hr-HR" sz="2400" dirty="0"/>
              <a:t>Znanstveni poslijediplomski tečaj</a:t>
            </a:r>
          </a:p>
          <a:p>
            <a:pPr algn="ctr">
              <a:lnSpc>
                <a:spcPct val="90000"/>
              </a:lnSpc>
            </a:pPr>
            <a:r>
              <a:rPr lang="hr-HR" sz="2000" dirty="0"/>
              <a:t>“Odabrana poglavlja </a:t>
            </a:r>
            <a:r>
              <a:rPr lang="hr-HR" sz="2000" dirty="0" err="1" smtClean="0"/>
              <a:t>epileptologije</a:t>
            </a:r>
            <a:r>
              <a:rPr lang="hr-HR" sz="2000" dirty="0" smtClean="0"/>
              <a:t>”</a:t>
            </a:r>
            <a:endParaRPr lang="hr-HR" sz="2000" dirty="0"/>
          </a:p>
          <a:p>
            <a:pPr algn="ctr">
              <a:lnSpc>
                <a:spcPct val="90000"/>
              </a:lnSpc>
            </a:pPr>
            <a:endParaRPr lang="hr-HR" sz="2000" dirty="0"/>
          </a:p>
          <a:p>
            <a:pPr algn="ctr">
              <a:lnSpc>
                <a:spcPct val="90000"/>
              </a:lnSpc>
            </a:pPr>
            <a:r>
              <a:rPr lang="hr-HR" sz="2400" dirty="0" smtClean="0"/>
              <a:t>15. veljače 2011.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28600"/>
            <a:ext cx="8856984" cy="1143000"/>
          </a:xfrm>
        </p:spPr>
        <p:txBody>
          <a:bodyPr/>
          <a:lstStyle/>
          <a:p>
            <a:r>
              <a:rPr lang="hr-HR" sz="3200" dirty="0" smtClean="0"/>
              <a:t>Uzrok: nagla depolarizacija što izaziva visoko frekventno okidanje AP (PDS)</a:t>
            </a:r>
            <a:endParaRPr lang="hr-HR" sz="3200" dirty="0"/>
          </a:p>
        </p:txBody>
      </p:sp>
      <p:pic>
        <p:nvPicPr>
          <p:cNvPr id="4" name="Picture 3" descr="elect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700808"/>
            <a:ext cx="6113050" cy="5157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486775" cy="1143000"/>
          </a:xfrm>
        </p:spPr>
        <p:txBody>
          <a:bodyPr/>
          <a:lstStyle/>
          <a:p>
            <a:r>
              <a:rPr lang="hr-HR" sz="3600"/>
              <a:t>Tipične promjene neurona u kortikalnom epi žarištu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157788"/>
            <a:ext cx="9144000" cy="1700212"/>
          </a:xfrm>
        </p:spPr>
        <p:txBody>
          <a:bodyPr/>
          <a:lstStyle/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2000"/>
              <a:t>PDS – paroksizmalni oklon depolarizacije sastoji se od snažne i dugotrajne depolarizacije koja izaziva opetovano okidanje AP. Ova depolarizacija u najvećem dijelu ovisi o ionotropnim AMPA (amino-3-OH-5-metilizoksazol-4-propionat) i NMDA (N-metil-D-aspartat) ekscitacijskim receptorima. Nakon depolarizacije nastupa hiperpolarizacija aktivacijom i GABA-A i GABA-B receptora, kao i polaritet- i Ca2+-ovisnim K+ kanalima.  </a:t>
            </a:r>
          </a:p>
        </p:txBody>
      </p:sp>
      <p:pic>
        <p:nvPicPr>
          <p:cNvPr id="207876" name="Picture 4" descr="fokusp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1752600"/>
            <a:ext cx="9086850" cy="3352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16016" y="4653136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>
                <a:solidFill>
                  <a:schemeClr val="accent1"/>
                </a:solidFill>
              </a:rPr>
              <a:t>Kandel</a:t>
            </a:r>
            <a:r>
              <a:rPr lang="hr-HR" dirty="0" smtClean="0">
                <a:solidFill>
                  <a:schemeClr val="accent1"/>
                </a:solidFill>
              </a:rPr>
              <a:t>, 2000</a:t>
            </a:r>
            <a:endParaRPr lang="hr-HR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558212" cy="1143000"/>
          </a:xfrm>
        </p:spPr>
        <p:txBody>
          <a:bodyPr/>
          <a:lstStyle/>
          <a:p>
            <a:r>
              <a:rPr lang="hr-HR" sz="3600"/>
              <a:t>Pretpostavke o širenju napadaja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56100" y="1772816"/>
            <a:ext cx="4787900" cy="4972050"/>
          </a:xfrm>
        </p:spPr>
        <p:txBody>
          <a:bodyPr/>
          <a:lstStyle/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2000" dirty="0"/>
              <a:t>Pretpostavlja se da </a:t>
            </a:r>
            <a:r>
              <a:rPr lang="hr-HR" sz="2000" dirty="0" err="1"/>
              <a:t>piramidni</a:t>
            </a:r>
            <a:r>
              <a:rPr lang="hr-HR" sz="2000" dirty="0"/>
              <a:t> neuron (a) u fokusu stvara PDS, a ta njegova aktivnost aktivira slijedeći </a:t>
            </a:r>
            <a:r>
              <a:rPr lang="hr-HR" sz="2000" dirty="0" err="1"/>
              <a:t>piramidni</a:t>
            </a:r>
            <a:r>
              <a:rPr lang="hr-HR" sz="2000" dirty="0"/>
              <a:t> neuron (b): sinkrono okidanje više takvih pir. neurona može se EEG-om snimiti kao </a:t>
            </a:r>
            <a:r>
              <a:rPr lang="hr-HR" sz="2000" dirty="0" smtClean="0"/>
              <a:t>šiljak (klinički odgovara napadaju).</a:t>
            </a:r>
            <a:endParaRPr lang="hr-HR" sz="2000" dirty="0"/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2000" dirty="0" err="1"/>
              <a:t>Piramidni</a:t>
            </a:r>
            <a:r>
              <a:rPr lang="hr-HR" sz="2000" dirty="0"/>
              <a:t> neuron (a) također istovremeno aktivira i inhibitorne </a:t>
            </a:r>
            <a:r>
              <a:rPr lang="hr-HR" sz="2000" dirty="0" err="1"/>
              <a:t>interneurone</a:t>
            </a:r>
            <a:r>
              <a:rPr lang="hr-HR" sz="2000" dirty="0"/>
              <a:t> koji povratnom inhibicijom reduciraju aktivnost neurona (a) i (b) unutar žarišta, ali također i u području neposredno oko žarišta (</a:t>
            </a:r>
            <a:r>
              <a:rPr lang="hr-HR" sz="2000" i="1" dirty="0" err="1"/>
              <a:t>surround</a:t>
            </a:r>
            <a:r>
              <a:rPr lang="hr-HR" sz="2000" i="1" dirty="0"/>
              <a:t> </a:t>
            </a:r>
            <a:r>
              <a:rPr lang="hr-HR" sz="2000" i="1" dirty="0" err="1"/>
              <a:t>inhibition</a:t>
            </a:r>
            <a:r>
              <a:rPr lang="hr-HR" sz="2000" dirty="0"/>
              <a:t>).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2000" dirty="0"/>
              <a:t>Općenito govoreći, smatra se da </a:t>
            </a:r>
            <a:r>
              <a:rPr lang="hr-HR" sz="2000" dirty="0" err="1"/>
              <a:t>epi</a:t>
            </a:r>
            <a:r>
              <a:rPr lang="hr-HR" sz="2000" dirty="0"/>
              <a:t> napadaj nastaje kad neki vanjski ili unutarnji čimbenik naruši ovu ravnotežu i tako slomi okolnu inhibiciju zbog čega nastupa širenje napadaja.</a:t>
            </a:r>
          </a:p>
        </p:txBody>
      </p:sp>
      <p:pic>
        <p:nvPicPr>
          <p:cNvPr id="208900" name="Picture 4" descr="spikegener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00213"/>
            <a:ext cx="3984625" cy="49688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11760" y="4941168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>
                <a:solidFill>
                  <a:schemeClr val="accent1"/>
                </a:solidFill>
              </a:rPr>
              <a:t>Kandel</a:t>
            </a:r>
            <a:r>
              <a:rPr lang="hr-HR" dirty="0" smtClean="0">
                <a:solidFill>
                  <a:schemeClr val="accent1"/>
                </a:solidFill>
              </a:rPr>
              <a:t>, 2000</a:t>
            </a:r>
            <a:endParaRPr lang="hr-HR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Prestanak napadaja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sz="2400" dirty="0"/>
          </a:p>
          <a:p>
            <a:pPr>
              <a:buNone/>
            </a:pPr>
            <a:r>
              <a:rPr lang="en-US" sz="2400" dirty="0"/>
              <a:t>Seizure activity is terminated by </a:t>
            </a:r>
            <a:r>
              <a:rPr lang="en-US" sz="2400" dirty="0" smtClean="0"/>
              <a:t>active</a:t>
            </a:r>
            <a:r>
              <a:rPr lang="hr-HR" sz="2400" dirty="0" smtClean="0"/>
              <a:t> </a:t>
            </a:r>
            <a:r>
              <a:rPr lang="en-US" sz="2400" dirty="0" smtClean="0"/>
              <a:t>processes </a:t>
            </a:r>
            <a:r>
              <a:rPr lang="en-US" sz="2400" dirty="0"/>
              <a:t>such as </a:t>
            </a:r>
            <a:r>
              <a:rPr lang="en-US" sz="2400" dirty="0" err="1"/>
              <a:t>transmembrane</a:t>
            </a:r>
            <a:r>
              <a:rPr lang="en-US" sz="2400" dirty="0"/>
              <a:t> ion </a:t>
            </a:r>
            <a:r>
              <a:rPr lang="en-US" sz="2400" dirty="0" smtClean="0"/>
              <a:t>transport</a:t>
            </a:r>
            <a:r>
              <a:rPr lang="hr-HR" sz="2400" dirty="0" smtClean="0"/>
              <a:t> </a:t>
            </a:r>
            <a:r>
              <a:rPr lang="pt-BR" sz="2400" dirty="0" smtClean="0"/>
              <a:t>via </a:t>
            </a:r>
            <a:r>
              <a:rPr lang="pt-BR" sz="2400" dirty="0"/>
              <a:t>sodium–potassium pumps, adenosine </a:t>
            </a:r>
            <a:r>
              <a:rPr lang="pt-BR" sz="2400" dirty="0" smtClean="0"/>
              <a:t>release,</a:t>
            </a:r>
            <a:r>
              <a:rPr lang="hr-HR" sz="2400" dirty="0" smtClean="0"/>
              <a:t> </a:t>
            </a:r>
            <a:r>
              <a:rPr lang="en-US" sz="2400" dirty="0" smtClean="0"/>
              <a:t>and </a:t>
            </a:r>
            <a:r>
              <a:rPr lang="en-US" sz="2400" dirty="0"/>
              <a:t>the liberation of endogenous </a:t>
            </a:r>
            <a:r>
              <a:rPr lang="en-US" sz="2400" dirty="0" smtClean="0"/>
              <a:t>opiates,</a:t>
            </a:r>
            <a:r>
              <a:rPr lang="hr-HR" sz="2400" dirty="0" smtClean="0"/>
              <a:t> </a:t>
            </a:r>
            <a:r>
              <a:rPr lang="en-US" sz="2400" dirty="0" smtClean="0"/>
              <a:t>whose </a:t>
            </a:r>
            <a:r>
              <a:rPr lang="en-US" sz="2400" dirty="0"/>
              <a:t>combined effect is membrane </a:t>
            </a:r>
            <a:r>
              <a:rPr lang="en-US" sz="2400" dirty="0" err="1" smtClean="0"/>
              <a:t>hyperpolarization</a:t>
            </a:r>
            <a:r>
              <a:rPr lang="hr-HR" sz="2400" dirty="0"/>
              <a:t> </a:t>
            </a:r>
            <a:r>
              <a:rPr lang="hr-HR" sz="2400" dirty="0" smtClean="0"/>
              <a:t>(</a:t>
            </a:r>
            <a:r>
              <a:rPr lang="hr-HR" sz="2400" dirty="0" err="1" smtClean="0"/>
              <a:t>manifested</a:t>
            </a:r>
            <a:r>
              <a:rPr lang="hr-HR" sz="2400" dirty="0" smtClean="0"/>
              <a:t> </a:t>
            </a:r>
            <a:r>
              <a:rPr lang="hr-HR" sz="2400" dirty="0"/>
              <a:t>as </a:t>
            </a:r>
            <a:r>
              <a:rPr lang="hr-HR" sz="2400" dirty="0" err="1"/>
              <a:t>slow</a:t>
            </a:r>
            <a:r>
              <a:rPr lang="hr-HR" sz="2400" dirty="0"/>
              <a:t>-</a:t>
            </a:r>
            <a:r>
              <a:rPr lang="hr-HR" sz="2400" dirty="0" err="1"/>
              <a:t>wave</a:t>
            </a:r>
            <a:r>
              <a:rPr lang="hr-HR" sz="2400" dirty="0"/>
              <a:t> </a:t>
            </a:r>
            <a:r>
              <a:rPr lang="hr-HR" sz="2400" dirty="0" err="1" smtClean="0"/>
              <a:t>activity</a:t>
            </a:r>
            <a:r>
              <a:rPr lang="hr-HR" sz="2400" dirty="0" smtClean="0"/>
              <a:t> </a:t>
            </a:r>
            <a:r>
              <a:rPr lang="hr-HR" sz="2400" dirty="0" err="1" smtClean="0"/>
              <a:t>in</a:t>
            </a:r>
            <a:r>
              <a:rPr lang="hr-HR" sz="2400" dirty="0" smtClean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smtClean="0"/>
              <a:t>EEG).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01688" y="260350"/>
            <a:ext cx="8342312" cy="1143000"/>
          </a:xfrm>
        </p:spPr>
        <p:txBody>
          <a:bodyPr/>
          <a:lstStyle/>
          <a:p>
            <a:r>
              <a:rPr lang="hr-HR" sz="3600"/>
              <a:t>Pojednostavljena i skraćena klinička klasifikacija epilepsija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5950"/>
            <a:ext cx="8507413" cy="47831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r-HR" sz="1800"/>
              <a:t>1. Lokalizirane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1800"/>
              <a:t>		1.1. Idiopatske s poznatom dobi pojave (npr. benigna dječja epilepsija 		sa šiljcima u cetralno-temporalnom području)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1800"/>
              <a:t>		1.2. Simptomatske (npr. post-traumatske)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hr-HR" sz="1800"/>
          </a:p>
          <a:p>
            <a:pPr>
              <a:lnSpc>
                <a:spcPct val="80000"/>
              </a:lnSpc>
            </a:pPr>
            <a:r>
              <a:rPr lang="hr-HR" sz="1800"/>
              <a:t>2. Generalizirane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1800"/>
              <a:t>		2.1. Idiopatske s poznatom dobi pojave (npr. juvenilna 		      	      mioklona)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1800"/>
              <a:t>		2.2. Idiopatske i/ili simptomatske (npr. Lennox-Gastaut sy)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hr-HR" sz="1800"/>
          </a:p>
          <a:p>
            <a:pPr>
              <a:lnSpc>
                <a:spcPct val="80000"/>
              </a:lnSpc>
            </a:pPr>
            <a:r>
              <a:rPr lang="hr-HR" sz="1800"/>
              <a:t>3. Neklasificirane u 1 ili 2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1800"/>
              <a:t>		3.1. S parcijalnim i generaliziranim napadajima (npr. West sy)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1800"/>
              <a:t>		3.2. Bez jasnih parcijalnih ili generaliz. obilježja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hr-HR" sz="1800"/>
          </a:p>
          <a:p>
            <a:pPr>
              <a:lnSpc>
                <a:spcPct val="80000"/>
              </a:lnSpc>
            </a:pPr>
            <a:r>
              <a:rPr lang="hr-HR" sz="1800"/>
              <a:t>4. Posebni oblici (npr. febrilne konvulzije)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784976" cy="1143000"/>
          </a:xfrm>
        </p:spPr>
        <p:txBody>
          <a:bodyPr/>
          <a:lstStyle/>
          <a:p>
            <a:r>
              <a:rPr lang="hr-HR" dirty="0" smtClean="0"/>
              <a:t>Parcijalne i generalizirane: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5950"/>
            <a:ext cx="8686800" cy="4171950"/>
          </a:xfrm>
        </p:spPr>
        <p:txBody>
          <a:bodyPr/>
          <a:lstStyle/>
          <a:p>
            <a:pPr>
              <a:buNone/>
            </a:pPr>
            <a:r>
              <a:rPr lang="hr-HR" sz="1800" b="1" dirty="0" err="1"/>
              <a:t>Partial</a:t>
            </a:r>
            <a:r>
              <a:rPr lang="hr-HR" sz="1800" b="1" dirty="0"/>
              <a:t> </a:t>
            </a:r>
            <a:r>
              <a:rPr lang="hr-HR" sz="1800" b="1" dirty="0" err="1"/>
              <a:t>seizures</a:t>
            </a:r>
            <a:r>
              <a:rPr lang="hr-HR" sz="1800" b="1" dirty="0"/>
              <a:t> </a:t>
            </a:r>
            <a:r>
              <a:rPr lang="hr-HR" sz="1800" dirty="0"/>
              <a:t> </a:t>
            </a:r>
            <a:endParaRPr lang="hr-HR" sz="1800" dirty="0" smtClean="0"/>
          </a:p>
          <a:p>
            <a:r>
              <a:rPr lang="hr-HR" sz="1800" dirty="0"/>
              <a:t>  </a:t>
            </a:r>
            <a:r>
              <a:rPr lang="hr-HR" sz="1800" dirty="0" err="1"/>
              <a:t>Simple</a:t>
            </a:r>
            <a:r>
              <a:rPr lang="hr-HR" sz="1800" dirty="0"/>
              <a:t> </a:t>
            </a:r>
            <a:r>
              <a:rPr lang="hr-HR" sz="1800" dirty="0" err="1"/>
              <a:t>partial</a:t>
            </a:r>
            <a:r>
              <a:rPr lang="hr-HR" sz="1800" dirty="0"/>
              <a:t> </a:t>
            </a:r>
            <a:r>
              <a:rPr lang="hr-HR" sz="1800" dirty="0" err="1"/>
              <a:t>seizures</a:t>
            </a:r>
            <a:endParaRPr lang="hr-HR" sz="1800" dirty="0" smtClean="0"/>
          </a:p>
          <a:p>
            <a:r>
              <a:rPr lang="hr-HR" sz="1800" dirty="0"/>
              <a:t>  </a:t>
            </a:r>
            <a:r>
              <a:rPr lang="hr-HR" sz="1800" dirty="0" err="1"/>
              <a:t>Complex</a:t>
            </a:r>
            <a:r>
              <a:rPr lang="hr-HR" sz="1800" dirty="0"/>
              <a:t> </a:t>
            </a:r>
            <a:r>
              <a:rPr lang="hr-HR" sz="1800" dirty="0" err="1"/>
              <a:t>partial</a:t>
            </a:r>
            <a:r>
              <a:rPr lang="hr-HR" sz="1800" dirty="0"/>
              <a:t> </a:t>
            </a:r>
            <a:r>
              <a:rPr lang="hr-HR" sz="1800" dirty="0" err="1"/>
              <a:t>seizures</a:t>
            </a:r>
            <a:endParaRPr lang="hr-HR" sz="1800" dirty="0" smtClean="0"/>
          </a:p>
          <a:p>
            <a:r>
              <a:rPr lang="hr-HR" sz="1800" dirty="0"/>
              <a:t>  </a:t>
            </a:r>
            <a:r>
              <a:rPr lang="hr-HR" sz="1800" dirty="0" err="1"/>
              <a:t>Partial</a:t>
            </a:r>
            <a:r>
              <a:rPr lang="hr-HR" sz="1800" dirty="0"/>
              <a:t> </a:t>
            </a:r>
            <a:r>
              <a:rPr lang="hr-HR" sz="1800" dirty="0" err="1"/>
              <a:t>seizures</a:t>
            </a:r>
            <a:r>
              <a:rPr lang="hr-HR" sz="1800" dirty="0"/>
              <a:t> </a:t>
            </a:r>
            <a:r>
              <a:rPr lang="hr-HR" sz="1800" dirty="0" err="1"/>
              <a:t>secondarily</a:t>
            </a:r>
            <a:r>
              <a:rPr lang="hr-HR" sz="1800" dirty="0"/>
              <a:t> </a:t>
            </a:r>
            <a:r>
              <a:rPr lang="hr-HR" sz="1800" dirty="0" err="1"/>
              <a:t>generalized</a:t>
            </a:r>
            <a:endParaRPr lang="hr-HR" sz="1800" dirty="0" smtClean="0"/>
          </a:p>
          <a:p>
            <a:pPr>
              <a:buNone/>
            </a:pPr>
            <a:r>
              <a:rPr lang="hr-HR" sz="1800" b="1" dirty="0" err="1"/>
              <a:t>Generalized</a:t>
            </a:r>
            <a:r>
              <a:rPr lang="hr-HR" sz="1800" b="1" dirty="0"/>
              <a:t> </a:t>
            </a:r>
            <a:r>
              <a:rPr lang="hr-HR" sz="1800" b="1" dirty="0" err="1"/>
              <a:t>seizures</a:t>
            </a:r>
            <a:r>
              <a:rPr lang="hr-HR" sz="1800" b="1" dirty="0"/>
              <a:t> </a:t>
            </a:r>
            <a:r>
              <a:rPr lang="hr-HR" sz="1800" dirty="0"/>
              <a:t> </a:t>
            </a:r>
            <a:endParaRPr lang="hr-HR" sz="1800" dirty="0" smtClean="0"/>
          </a:p>
          <a:p>
            <a:r>
              <a:rPr lang="hr-HR" sz="1800" dirty="0"/>
              <a:t>  </a:t>
            </a:r>
            <a:r>
              <a:rPr lang="hr-HR" sz="1800" dirty="0" err="1"/>
              <a:t>Generalized</a:t>
            </a:r>
            <a:r>
              <a:rPr lang="hr-HR" sz="1800" dirty="0"/>
              <a:t> </a:t>
            </a:r>
            <a:r>
              <a:rPr lang="hr-HR" sz="1800" dirty="0" err="1"/>
              <a:t>tonic</a:t>
            </a:r>
            <a:r>
              <a:rPr lang="hr-HR" sz="1800" dirty="0"/>
              <a:t>-</a:t>
            </a:r>
            <a:r>
              <a:rPr lang="hr-HR" sz="1800" dirty="0" err="1"/>
              <a:t>clonic</a:t>
            </a:r>
            <a:r>
              <a:rPr lang="hr-HR" sz="1800" dirty="0"/>
              <a:t> (grand mal) </a:t>
            </a:r>
            <a:r>
              <a:rPr lang="hr-HR" sz="1800" dirty="0" err="1"/>
              <a:t>seizures</a:t>
            </a:r>
            <a:endParaRPr lang="hr-HR" sz="1800" dirty="0" smtClean="0"/>
          </a:p>
          <a:p>
            <a:r>
              <a:rPr lang="hr-HR" sz="1800" dirty="0"/>
              <a:t>  </a:t>
            </a:r>
            <a:r>
              <a:rPr lang="hr-HR" sz="1800" dirty="0" err="1"/>
              <a:t>Absence</a:t>
            </a:r>
            <a:r>
              <a:rPr lang="hr-HR" sz="1800" dirty="0"/>
              <a:t> (petit mal) </a:t>
            </a:r>
            <a:r>
              <a:rPr lang="hr-HR" sz="1800" dirty="0" err="1"/>
              <a:t>seizures</a:t>
            </a:r>
            <a:endParaRPr lang="hr-HR" sz="1800" dirty="0" smtClean="0"/>
          </a:p>
          <a:p>
            <a:r>
              <a:rPr lang="hr-HR" sz="1800" dirty="0"/>
              <a:t>  </a:t>
            </a:r>
            <a:r>
              <a:rPr lang="hr-HR" sz="1800" dirty="0" err="1"/>
              <a:t>Tonic</a:t>
            </a:r>
            <a:r>
              <a:rPr lang="hr-HR" sz="1800" dirty="0"/>
              <a:t> </a:t>
            </a:r>
            <a:r>
              <a:rPr lang="hr-HR" sz="1800" dirty="0" err="1"/>
              <a:t>seizures</a:t>
            </a:r>
            <a:endParaRPr lang="hr-HR" sz="1800" dirty="0" smtClean="0"/>
          </a:p>
          <a:p>
            <a:r>
              <a:rPr lang="hr-HR" sz="1800" dirty="0"/>
              <a:t>  </a:t>
            </a:r>
            <a:r>
              <a:rPr lang="hr-HR" sz="1800" dirty="0" err="1"/>
              <a:t>Atonic</a:t>
            </a:r>
            <a:r>
              <a:rPr lang="hr-HR" sz="1800" dirty="0"/>
              <a:t> </a:t>
            </a:r>
            <a:r>
              <a:rPr lang="hr-HR" sz="1800" dirty="0" err="1"/>
              <a:t>seizures</a:t>
            </a:r>
            <a:endParaRPr lang="hr-HR" sz="1800" dirty="0" smtClean="0"/>
          </a:p>
          <a:p>
            <a:r>
              <a:rPr lang="hr-HR" sz="1800" dirty="0"/>
              <a:t>  </a:t>
            </a:r>
            <a:r>
              <a:rPr lang="hr-HR" sz="1800" dirty="0" err="1"/>
              <a:t>Clonic</a:t>
            </a:r>
            <a:r>
              <a:rPr lang="hr-HR" sz="1800" dirty="0"/>
              <a:t> </a:t>
            </a:r>
            <a:r>
              <a:rPr lang="hr-HR" sz="1800" dirty="0" err="1"/>
              <a:t>and</a:t>
            </a:r>
            <a:r>
              <a:rPr lang="hr-HR" sz="1800" dirty="0"/>
              <a:t> </a:t>
            </a:r>
            <a:r>
              <a:rPr lang="hr-HR" sz="1800" dirty="0" err="1"/>
              <a:t>myoclonic</a:t>
            </a:r>
            <a:r>
              <a:rPr lang="hr-HR" sz="1800" dirty="0"/>
              <a:t> </a:t>
            </a:r>
            <a:r>
              <a:rPr lang="hr-HR" sz="1800" dirty="0" err="1"/>
              <a:t>seizures</a:t>
            </a:r>
            <a:endParaRPr lang="hr-HR" sz="1800" dirty="0" smtClean="0"/>
          </a:p>
          <a:p>
            <a:r>
              <a:rPr lang="hr-HR" sz="1800" dirty="0"/>
              <a:t>  </a:t>
            </a:r>
            <a:r>
              <a:rPr lang="hr-HR" sz="1800" dirty="0" err="1"/>
              <a:t>Infantile</a:t>
            </a:r>
            <a:r>
              <a:rPr lang="hr-HR" sz="1800" dirty="0"/>
              <a:t> </a:t>
            </a:r>
            <a:r>
              <a:rPr lang="hr-HR" sz="1800" dirty="0" err="1" smtClean="0"/>
              <a:t>spasms</a:t>
            </a:r>
            <a:r>
              <a:rPr lang="hr-HR" sz="1800" dirty="0" smtClean="0"/>
              <a:t> (</a:t>
            </a:r>
            <a:r>
              <a:rPr lang="hr-HR" sz="1800" dirty="0" err="1" smtClean="0"/>
              <a:t>an</a:t>
            </a:r>
            <a:r>
              <a:rPr lang="hr-HR" sz="1800" dirty="0" smtClean="0"/>
              <a:t> </a:t>
            </a:r>
            <a:r>
              <a:rPr lang="hr-HR" sz="1800" dirty="0" err="1" smtClean="0"/>
              <a:t>epileptic</a:t>
            </a:r>
            <a:r>
              <a:rPr lang="hr-HR" sz="1800" dirty="0" smtClean="0"/>
              <a:t> </a:t>
            </a:r>
            <a:r>
              <a:rPr lang="hr-HR" sz="1800" dirty="0" err="1" smtClean="0"/>
              <a:t>syndrome</a:t>
            </a:r>
            <a:r>
              <a:rPr lang="hr-HR" sz="1800" dirty="0" smtClean="0"/>
              <a:t>, </a:t>
            </a:r>
            <a:r>
              <a:rPr lang="hr-HR" sz="1800" dirty="0" err="1" smtClean="0"/>
              <a:t>rather</a:t>
            </a:r>
            <a:r>
              <a:rPr lang="hr-HR" sz="1800" dirty="0" smtClean="0"/>
              <a:t> </a:t>
            </a:r>
            <a:r>
              <a:rPr lang="hr-HR" sz="1800" dirty="0" err="1" smtClean="0"/>
              <a:t>than</a:t>
            </a:r>
            <a:r>
              <a:rPr lang="hr-HR" sz="1800" dirty="0" smtClean="0"/>
              <a:t> a </a:t>
            </a:r>
            <a:r>
              <a:rPr lang="hr-HR" sz="1800" dirty="0" err="1" smtClean="0"/>
              <a:t>specific</a:t>
            </a:r>
            <a:r>
              <a:rPr lang="hr-HR" sz="1800" dirty="0" smtClean="0"/>
              <a:t> </a:t>
            </a:r>
            <a:r>
              <a:rPr lang="hr-HR" sz="1800" dirty="0" err="1" smtClean="0"/>
              <a:t>seizure</a:t>
            </a:r>
            <a:r>
              <a:rPr lang="hr-HR" sz="1800" dirty="0" smtClean="0"/>
              <a:t> </a:t>
            </a:r>
            <a:r>
              <a:rPr lang="hr-HR" sz="1800" dirty="0" err="1" smtClean="0"/>
              <a:t>type</a:t>
            </a:r>
            <a:r>
              <a:rPr lang="hr-HR" sz="1800" dirty="0" smtClean="0"/>
              <a:t>)</a:t>
            </a:r>
          </a:p>
          <a:p>
            <a:pPr>
              <a:buNone/>
            </a:pPr>
            <a:endParaRPr lang="hr-HR" sz="1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nfig001mg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6475"/>
            <a:ext cx="9144000" cy="53133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57699" name="Rectangle 3"/>
          <p:cNvSpPr>
            <a:spLocks noChangeArrowheads="1"/>
          </p:cNvSpPr>
          <p:nvPr/>
        </p:nvSpPr>
        <p:spPr bwMode="auto">
          <a:xfrm>
            <a:off x="1042988" y="260350"/>
            <a:ext cx="83423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kumimoji="1" lang="hr-HR" sz="3600">
                <a:solidFill>
                  <a:schemeClr val="tx2"/>
                </a:solidFill>
                <a:latin typeface="Arial Black" pitchFamily="34" charset="0"/>
              </a:rPr>
              <a:t>Najčešći ne-genetski</a:t>
            </a:r>
            <a:br>
              <a:rPr kumimoji="1" lang="hr-HR" sz="3600">
                <a:solidFill>
                  <a:schemeClr val="tx2"/>
                </a:solidFill>
                <a:latin typeface="Arial Black" pitchFamily="34" charset="0"/>
              </a:rPr>
            </a:br>
            <a:r>
              <a:rPr kumimoji="1" lang="hr-HR" sz="3600">
                <a:solidFill>
                  <a:schemeClr val="tx2"/>
                </a:solidFill>
                <a:latin typeface="Arial Black" pitchFamily="34" charset="0"/>
              </a:rPr>
              <a:t>uzroci epilepsija</a:t>
            </a:r>
          </a:p>
        </p:txBody>
      </p:sp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7164388" y="3500438"/>
            <a:ext cx="18526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2000">
                <a:solidFill>
                  <a:schemeClr val="bg2"/>
                </a:solidFill>
              </a:rPr>
              <a:t>Češće parcijalna</a:t>
            </a:r>
          </a:p>
        </p:txBody>
      </p:sp>
      <p:sp>
        <p:nvSpPr>
          <p:cNvPr id="157701" name="Text Box 5"/>
          <p:cNvSpPr txBox="1">
            <a:spLocks noChangeArrowheads="1"/>
          </p:cNvSpPr>
          <p:nvPr/>
        </p:nvSpPr>
        <p:spPr bwMode="auto">
          <a:xfrm>
            <a:off x="7235825" y="5949950"/>
            <a:ext cx="17891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r-HR" sz="2000">
                <a:solidFill>
                  <a:schemeClr val="bg2"/>
                </a:solidFill>
              </a:rPr>
              <a:t>Češće generalizirana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nfig002mg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698625"/>
            <a:ext cx="5903912" cy="5540375"/>
          </a:xfrm>
          <a:prstGeom prst="rect">
            <a:avLst/>
          </a:prstGeom>
          <a:noFill/>
        </p:spPr>
      </p:pic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1187450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kumimoji="1" lang="hr-HR" sz="3600">
                <a:solidFill>
                  <a:schemeClr val="tx2"/>
                </a:solidFill>
                <a:latin typeface="Arial Black" pitchFamily="34" charset="0"/>
              </a:rPr>
              <a:t>Neki genetski poznati</a:t>
            </a:r>
          </a:p>
          <a:p>
            <a:r>
              <a:rPr kumimoji="1" lang="hr-HR" sz="3600">
                <a:solidFill>
                  <a:schemeClr val="tx2"/>
                </a:solidFill>
                <a:latin typeface="Arial Black" pitchFamily="34" charset="0"/>
              </a:rPr>
              <a:t>uzroci epilepsija</a:t>
            </a:r>
          </a:p>
        </p:txBody>
      </p:sp>
      <p:sp>
        <p:nvSpPr>
          <p:cNvPr id="158726" name="AutoShape 6"/>
          <p:cNvSpPr>
            <a:spLocks noChangeArrowheads="1"/>
          </p:cNvSpPr>
          <p:nvPr/>
        </p:nvSpPr>
        <p:spPr bwMode="auto">
          <a:xfrm>
            <a:off x="323850" y="5805488"/>
            <a:ext cx="976313" cy="431800"/>
          </a:xfrm>
          <a:prstGeom prst="rightArrow">
            <a:avLst>
              <a:gd name="adj1" fmla="val 50000"/>
              <a:gd name="adj2" fmla="val 5652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158727" name="AutoShape 7"/>
          <p:cNvSpPr>
            <a:spLocks noChangeArrowheads="1"/>
          </p:cNvSpPr>
          <p:nvPr/>
        </p:nvSpPr>
        <p:spPr bwMode="auto">
          <a:xfrm>
            <a:off x="323850" y="4724400"/>
            <a:ext cx="976313" cy="431800"/>
          </a:xfrm>
          <a:prstGeom prst="rightArrow">
            <a:avLst>
              <a:gd name="adj1" fmla="val 50000"/>
              <a:gd name="adj2" fmla="val 5652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158728" name="Text Box 8"/>
          <p:cNvSpPr txBox="1">
            <a:spLocks noChangeArrowheads="1"/>
          </p:cNvSpPr>
          <p:nvPr/>
        </p:nvSpPr>
        <p:spPr bwMode="auto">
          <a:xfrm>
            <a:off x="179388" y="3573463"/>
            <a:ext cx="1162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1600"/>
              <a:t>9-13 w.g.</a:t>
            </a:r>
          </a:p>
          <a:p>
            <a:r>
              <a:rPr lang="hr-HR" sz="1600"/>
              <a:t>Cx – 4 sloja</a:t>
            </a:r>
          </a:p>
        </p:txBody>
      </p:sp>
      <p:sp>
        <p:nvSpPr>
          <p:cNvPr id="158729" name="AutoShape 9"/>
          <p:cNvSpPr>
            <a:spLocks noChangeArrowheads="1"/>
          </p:cNvSpPr>
          <p:nvPr/>
        </p:nvSpPr>
        <p:spPr bwMode="auto">
          <a:xfrm>
            <a:off x="323850" y="4076700"/>
            <a:ext cx="976313" cy="431800"/>
          </a:xfrm>
          <a:prstGeom prst="rightArrow">
            <a:avLst>
              <a:gd name="adj1" fmla="val 50000"/>
              <a:gd name="adj2" fmla="val 5652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158730" name="Text Box 10"/>
          <p:cNvSpPr txBox="1">
            <a:spLocks noChangeArrowheads="1"/>
          </p:cNvSpPr>
          <p:nvPr/>
        </p:nvSpPr>
        <p:spPr bwMode="auto">
          <a:xfrm>
            <a:off x="304800" y="2057400"/>
            <a:ext cx="8579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1600" dirty="0" err="1"/>
              <a:t>Thomas</a:t>
            </a:r>
            <a:endParaRPr lang="hr-HR" sz="1600" dirty="0"/>
          </a:p>
          <a:p>
            <a:r>
              <a:rPr lang="hr-HR" sz="1600" dirty="0" err="1" smtClean="0"/>
              <a:t>Knopfel</a:t>
            </a:r>
            <a:endParaRPr lang="hr-HR" sz="1600" dirty="0" smtClean="0"/>
          </a:p>
          <a:p>
            <a:r>
              <a:rPr lang="hr-HR" sz="1600" dirty="0" smtClean="0"/>
              <a:t>radovi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ype and cau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988840"/>
            <a:ext cx="6325522" cy="37997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836712"/>
            <a:ext cx="3034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Uzroci prema tipovima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764704"/>
            <a:ext cx="2489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Uzroci prema dobi</a:t>
            </a:r>
            <a:endParaRPr lang="hr-HR" dirty="0"/>
          </a:p>
        </p:txBody>
      </p:sp>
      <p:pic>
        <p:nvPicPr>
          <p:cNvPr id="3" name="Picture 2" descr="etiology and 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9" y="0"/>
            <a:ext cx="52200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/>
          <a:lstStyle/>
          <a:p>
            <a:r>
              <a:rPr lang="hr-HR"/>
              <a:t>Klinička klasifikacija napadaja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686800" cy="51577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r-HR" sz="2000"/>
              <a:t> I. Parcijalni (jedno ili više žarišta)</a:t>
            </a:r>
          </a:p>
          <a:p>
            <a:pPr>
              <a:lnSpc>
                <a:spcPct val="80000"/>
              </a:lnSpc>
            </a:pPr>
            <a:endParaRPr lang="hr-HR" sz="2000"/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2000"/>
              <a:t>			A. Jednostavni (bez promjena svijesti)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2000"/>
              <a:t>			B. Složeni (s promjenom/gubitkom svijesti)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2000"/>
              <a:t>			C. Sa sekundarnom generalizacijom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hr-HR" sz="2000"/>
          </a:p>
          <a:p>
            <a:pPr>
              <a:lnSpc>
                <a:spcPct val="80000"/>
              </a:lnSpc>
            </a:pPr>
            <a:r>
              <a:rPr lang="hr-HR" sz="2000"/>
              <a:t> II. Generalizirani (otpočetka imaju simultani bilateralni početak, konvulzivni i nekonv., bez aure, </a:t>
            </a:r>
            <a:r>
              <a:rPr lang="hr-HR" sz="2000" u="sng"/>
              <a:t>th.-cx</a:t>
            </a:r>
            <a:r>
              <a:rPr lang="hr-HR" sz="2000"/>
              <a:t>)</a:t>
            </a:r>
          </a:p>
          <a:p>
            <a:pPr>
              <a:lnSpc>
                <a:spcPct val="80000"/>
              </a:lnSpc>
            </a:pPr>
            <a:endParaRPr lang="hr-HR" sz="2000"/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2000"/>
              <a:t>			A. Apsans (petit mal: do 10 sek. gubitak svake 			    motoričke aktivnosti, atipični oblici)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2000"/>
              <a:t>			B. Mioklonički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2000"/>
              <a:t>			C. Klonički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2000"/>
              <a:t>			D. Tonički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2000"/>
              <a:t>			E. Toničko-klonički (grand mal), najč. gen.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2000"/>
              <a:t>			F. Atonički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2000"/>
              <a:t>			G. Miješani oblici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hr-HR" sz="2000"/>
          </a:p>
        </p:txBody>
      </p:sp>
      <p:sp>
        <p:nvSpPr>
          <p:cNvPr id="152580" name="AutoShape 4"/>
          <p:cNvSpPr>
            <a:spLocks noChangeArrowheads="1"/>
          </p:cNvSpPr>
          <p:nvPr/>
        </p:nvSpPr>
        <p:spPr bwMode="auto">
          <a:xfrm>
            <a:off x="8167688" y="2362200"/>
            <a:ext cx="976312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152581" name="AutoShape 5"/>
          <p:cNvSpPr>
            <a:spLocks noChangeArrowheads="1"/>
          </p:cNvSpPr>
          <p:nvPr/>
        </p:nvSpPr>
        <p:spPr bwMode="auto">
          <a:xfrm>
            <a:off x="7391400" y="27432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pi sche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6080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0232" y="1700808"/>
            <a:ext cx="2483768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 err="1"/>
              <a:t>Molecular</a:t>
            </a:r>
            <a:r>
              <a:rPr lang="hr-HR" sz="1100" dirty="0"/>
              <a:t> </a:t>
            </a:r>
            <a:r>
              <a:rPr lang="hr-HR" sz="1100" dirty="0" err="1"/>
              <a:t>targets</a:t>
            </a:r>
            <a:r>
              <a:rPr lang="hr-HR" sz="1100" dirty="0"/>
              <a:t> for </a:t>
            </a:r>
            <a:r>
              <a:rPr lang="hr-HR" sz="1100" dirty="0" err="1"/>
              <a:t>antiseizure</a:t>
            </a:r>
            <a:r>
              <a:rPr lang="hr-HR" sz="1100" dirty="0"/>
              <a:t> </a:t>
            </a:r>
            <a:r>
              <a:rPr lang="hr-HR" sz="1100" dirty="0" err="1"/>
              <a:t>drugs</a:t>
            </a:r>
            <a:r>
              <a:rPr lang="hr-HR" sz="1100" dirty="0"/>
              <a:t> at </a:t>
            </a:r>
            <a:r>
              <a:rPr lang="hr-HR" sz="1100" dirty="0" err="1"/>
              <a:t>the</a:t>
            </a:r>
            <a:r>
              <a:rPr lang="hr-HR" sz="1100" dirty="0"/>
              <a:t> </a:t>
            </a:r>
            <a:r>
              <a:rPr lang="hr-HR" sz="1100" dirty="0" err="1"/>
              <a:t>excitatory</a:t>
            </a:r>
            <a:r>
              <a:rPr lang="hr-HR" sz="1100" dirty="0"/>
              <a:t>, </a:t>
            </a:r>
            <a:r>
              <a:rPr lang="hr-HR" sz="1100" dirty="0" err="1"/>
              <a:t>glutamatergic</a:t>
            </a:r>
            <a:r>
              <a:rPr lang="hr-HR" sz="1100" dirty="0"/>
              <a:t> </a:t>
            </a:r>
            <a:r>
              <a:rPr lang="hr-HR" sz="1100" dirty="0" err="1"/>
              <a:t>synapse</a:t>
            </a:r>
            <a:r>
              <a:rPr lang="hr-HR" sz="1100" dirty="0"/>
              <a:t>. </a:t>
            </a:r>
            <a:r>
              <a:rPr lang="hr-HR" sz="1100" dirty="0" err="1"/>
              <a:t>Presynaptic</a:t>
            </a:r>
            <a:r>
              <a:rPr lang="hr-HR" sz="1100" dirty="0"/>
              <a:t> </a:t>
            </a:r>
            <a:r>
              <a:rPr lang="hr-HR" sz="1100" dirty="0" err="1"/>
              <a:t>targets</a:t>
            </a:r>
            <a:r>
              <a:rPr lang="hr-HR" sz="1100" dirty="0"/>
              <a:t> </a:t>
            </a:r>
            <a:r>
              <a:rPr lang="hr-HR" sz="1100" dirty="0" err="1"/>
              <a:t>diminishing</a:t>
            </a:r>
            <a:r>
              <a:rPr lang="hr-HR" sz="1100" dirty="0"/>
              <a:t> </a:t>
            </a:r>
            <a:r>
              <a:rPr lang="hr-HR" sz="1100" dirty="0" err="1"/>
              <a:t>glutamate</a:t>
            </a:r>
            <a:r>
              <a:rPr lang="hr-HR" sz="1100" dirty="0"/>
              <a:t> </a:t>
            </a:r>
            <a:r>
              <a:rPr lang="hr-HR" sz="1100" dirty="0" err="1"/>
              <a:t>release</a:t>
            </a:r>
            <a:r>
              <a:rPr lang="hr-HR" sz="1100" dirty="0"/>
              <a:t> </a:t>
            </a:r>
            <a:r>
              <a:rPr lang="hr-HR" sz="1100" dirty="0" err="1"/>
              <a:t>include</a:t>
            </a:r>
            <a:r>
              <a:rPr lang="hr-HR" sz="1100" dirty="0"/>
              <a:t> </a:t>
            </a:r>
            <a:endParaRPr lang="hr-HR" sz="1100" dirty="0" smtClean="0"/>
          </a:p>
          <a:p>
            <a:endParaRPr lang="hr-HR" sz="1100" dirty="0"/>
          </a:p>
          <a:p>
            <a:r>
              <a:rPr lang="hr-HR" sz="1100" dirty="0" smtClean="0"/>
              <a:t>1</a:t>
            </a:r>
            <a:r>
              <a:rPr lang="hr-HR" sz="1100" dirty="0"/>
              <a:t>, </a:t>
            </a:r>
            <a:r>
              <a:rPr lang="hr-HR" sz="1100" dirty="0" err="1"/>
              <a:t>voltage</a:t>
            </a:r>
            <a:r>
              <a:rPr lang="hr-HR" sz="1100" dirty="0"/>
              <a:t>-</a:t>
            </a:r>
            <a:r>
              <a:rPr lang="hr-HR" sz="1100" dirty="0" err="1"/>
              <a:t>gated</a:t>
            </a:r>
            <a:r>
              <a:rPr lang="hr-HR" sz="1100" dirty="0"/>
              <a:t> (VG) Na</a:t>
            </a:r>
            <a:r>
              <a:rPr lang="hr-HR" sz="1100" baseline="30000" dirty="0"/>
              <a:t>+</a:t>
            </a:r>
            <a:r>
              <a:rPr lang="hr-HR" sz="1100" dirty="0"/>
              <a:t> </a:t>
            </a:r>
            <a:r>
              <a:rPr lang="hr-HR" sz="1100" dirty="0" err="1"/>
              <a:t>channels</a:t>
            </a:r>
            <a:r>
              <a:rPr lang="hr-HR" sz="1100" dirty="0"/>
              <a:t> (</a:t>
            </a:r>
            <a:r>
              <a:rPr lang="hr-HR" sz="1100" dirty="0" err="1"/>
              <a:t>phenytoin</a:t>
            </a:r>
            <a:r>
              <a:rPr lang="hr-HR" sz="1100" dirty="0"/>
              <a:t>, </a:t>
            </a:r>
            <a:r>
              <a:rPr lang="hr-HR" sz="1100" dirty="0" err="1"/>
              <a:t>carbamazepine</a:t>
            </a:r>
            <a:r>
              <a:rPr lang="hr-HR" sz="1100" dirty="0"/>
              <a:t>, </a:t>
            </a:r>
            <a:r>
              <a:rPr lang="hr-HR" sz="1100" dirty="0" err="1"/>
              <a:t>lamotrigine</a:t>
            </a:r>
            <a:r>
              <a:rPr lang="hr-HR" sz="1100" dirty="0"/>
              <a:t>, </a:t>
            </a:r>
            <a:r>
              <a:rPr lang="hr-HR" sz="1100" dirty="0" err="1"/>
              <a:t>and</a:t>
            </a:r>
            <a:r>
              <a:rPr lang="hr-HR" sz="1100" dirty="0"/>
              <a:t> </a:t>
            </a:r>
            <a:r>
              <a:rPr lang="hr-HR" sz="1100" dirty="0" err="1" smtClean="0"/>
              <a:t>lacosamide</a:t>
            </a:r>
            <a:r>
              <a:rPr lang="hr-HR" sz="1100" dirty="0" smtClean="0"/>
              <a:t>)</a:t>
            </a:r>
          </a:p>
          <a:p>
            <a:r>
              <a:rPr lang="hr-HR" sz="1100" dirty="0" smtClean="0"/>
              <a:t>2</a:t>
            </a:r>
            <a:r>
              <a:rPr lang="hr-HR" sz="1100" dirty="0"/>
              <a:t>, VG-Ca</a:t>
            </a:r>
            <a:r>
              <a:rPr lang="hr-HR" sz="1100" baseline="30000" dirty="0"/>
              <a:t>2+</a:t>
            </a:r>
            <a:r>
              <a:rPr lang="hr-HR" sz="1100" dirty="0"/>
              <a:t> </a:t>
            </a:r>
            <a:r>
              <a:rPr lang="hr-HR" sz="1100" dirty="0" err="1"/>
              <a:t>channels</a:t>
            </a:r>
            <a:r>
              <a:rPr lang="hr-HR" sz="1100" dirty="0"/>
              <a:t> (</a:t>
            </a:r>
            <a:r>
              <a:rPr lang="hr-HR" sz="1100" dirty="0" err="1"/>
              <a:t>ethosuximide</a:t>
            </a:r>
            <a:r>
              <a:rPr lang="hr-HR" sz="1100" dirty="0"/>
              <a:t>, </a:t>
            </a:r>
            <a:r>
              <a:rPr lang="hr-HR" sz="1100" dirty="0" err="1"/>
              <a:t>lamotrigine</a:t>
            </a:r>
            <a:r>
              <a:rPr lang="hr-HR" sz="1100" dirty="0"/>
              <a:t>, </a:t>
            </a:r>
            <a:r>
              <a:rPr lang="hr-HR" sz="1100" dirty="0" err="1"/>
              <a:t>gabapentin</a:t>
            </a:r>
            <a:r>
              <a:rPr lang="hr-HR" sz="1100" dirty="0"/>
              <a:t>, </a:t>
            </a:r>
            <a:r>
              <a:rPr lang="hr-HR" sz="1100" dirty="0" err="1"/>
              <a:t>and</a:t>
            </a:r>
            <a:r>
              <a:rPr lang="hr-HR" sz="1100" dirty="0"/>
              <a:t> </a:t>
            </a:r>
            <a:r>
              <a:rPr lang="hr-HR" sz="1100" dirty="0" err="1"/>
              <a:t>pregabalin</a:t>
            </a:r>
            <a:r>
              <a:rPr lang="hr-HR" sz="1100" dirty="0" smtClean="0"/>
              <a:t>) </a:t>
            </a:r>
            <a:r>
              <a:rPr lang="hr-HR" sz="1100" dirty="0"/>
              <a:t>3, K</a:t>
            </a:r>
            <a:r>
              <a:rPr lang="hr-HR" sz="1100" baseline="30000" dirty="0"/>
              <a:t>+</a:t>
            </a:r>
            <a:r>
              <a:rPr lang="hr-HR" sz="1100" dirty="0"/>
              <a:t> </a:t>
            </a:r>
            <a:r>
              <a:rPr lang="hr-HR" sz="1100" dirty="0" err="1"/>
              <a:t>channels</a:t>
            </a:r>
            <a:r>
              <a:rPr lang="hr-HR" sz="1100" dirty="0"/>
              <a:t> (</a:t>
            </a:r>
            <a:r>
              <a:rPr lang="hr-HR" sz="1100" dirty="0" err="1"/>
              <a:t>retigabine</a:t>
            </a:r>
            <a:r>
              <a:rPr lang="hr-HR" sz="1100" dirty="0"/>
              <a:t>); </a:t>
            </a:r>
            <a:r>
              <a:rPr lang="hr-HR" sz="1100" dirty="0" err="1"/>
              <a:t>synaptic</a:t>
            </a:r>
            <a:r>
              <a:rPr lang="hr-HR" sz="1100" dirty="0"/>
              <a:t> </a:t>
            </a:r>
            <a:r>
              <a:rPr lang="hr-HR" sz="1100" dirty="0" err="1"/>
              <a:t>vesicle</a:t>
            </a:r>
            <a:r>
              <a:rPr lang="hr-HR" sz="1100" dirty="0"/>
              <a:t> </a:t>
            </a:r>
            <a:r>
              <a:rPr lang="hr-HR" sz="1100" dirty="0" err="1" smtClean="0"/>
              <a:t>proteins</a:t>
            </a:r>
            <a:endParaRPr lang="hr-HR" sz="1100" dirty="0"/>
          </a:p>
          <a:p>
            <a:r>
              <a:rPr lang="hr-HR" sz="1100" dirty="0" smtClean="0"/>
              <a:t>4</a:t>
            </a:r>
            <a:r>
              <a:rPr lang="hr-HR" sz="1100" dirty="0"/>
              <a:t>, SV</a:t>
            </a:r>
            <a:r>
              <a:rPr lang="hr-HR" sz="1100" baseline="-25000" dirty="0"/>
              <a:t>2</a:t>
            </a:r>
            <a:r>
              <a:rPr lang="hr-HR" sz="1100" dirty="0"/>
              <a:t>A (</a:t>
            </a:r>
            <a:r>
              <a:rPr lang="hr-HR" sz="1100" dirty="0" err="1" smtClean="0"/>
              <a:t>levetiracetam</a:t>
            </a:r>
            <a:r>
              <a:rPr lang="hr-HR" sz="1100" dirty="0" smtClean="0"/>
              <a:t>)</a:t>
            </a:r>
          </a:p>
          <a:p>
            <a:r>
              <a:rPr lang="hr-HR" sz="1100" dirty="0" smtClean="0"/>
              <a:t>5</a:t>
            </a:r>
            <a:r>
              <a:rPr lang="hr-HR" sz="1100" dirty="0"/>
              <a:t>, CRMP-2, </a:t>
            </a:r>
            <a:r>
              <a:rPr lang="hr-HR" sz="1100" dirty="0" err="1"/>
              <a:t>collapsin</a:t>
            </a:r>
            <a:r>
              <a:rPr lang="hr-HR" sz="1100" dirty="0"/>
              <a:t>-</a:t>
            </a:r>
            <a:r>
              <a:rPr lang="hr-HR" sz="1100" dirty="0" err="1"/>
              <a:t>response</a:t>
            </a:r>
            <a:r>
              <a:rPr lang="hr-HR" sz="1100" dirty="0"/>
              <a:t> </a:t>
            </a:r>
            <a:r>
              <a:rPr lang="hr-HR" sz="1100" dirty="0" err="1"/>
              <a:t>mediator</a:t>
            </a:r>
            <a:r>
              <a:rPr lang="hr-HR" sz="1100" dirty="0"/>
              <a:t> protein-2 (</a:t>
            </a:r>
            <a:r>
              <a:rPr lang="hr-HR" sz="1100" dirty="0" err="1"/>
              <a:t>lacosamide</a:t>
            </a:r>
            <a:r>
              <a:rPr lang="hr-HR" sz="1100" dirty="0" smtClean="0"/>
              <a:t>).</a:t>
            </a:r>
          </a:p>
          <a:p>
            <a:endParaRPr lang="hr-HR" sz="1100" dirty="0"/>
          </a:p>
          <a:p>
            <a:endParaRPr lang="hr-HR" sz="1100" dirty="0" smtClean="0"/>
          </a:p>
          <a:p>
            <a:r>
              <a:rPr lang="hr-HR" sz="1100" dirty="0" err="1" smtClean="0"/>
              <a:t>Postsynaptic</a:t>
            </a:r>
            <a:r>
              <a:rPr lang="hr-HR" sz="1100" dirty="0" smtClean="0"/>
              <a:t> </a:t>
            </a:r>
            <a:r>
              <a:rPr lang="hr-HR" sz="1100" dirty="0" err="1"/>
              <a:t>targets</a:t>
            </a:r>
            <a:r>
              <a:rPr lang="hr-HR" sz="1100" dirty="0"/>
              <a:t> </a:t>
            </a:r>
            <a:r>
              <a:rPr lang="hr-HR" sz="1100" dirty="0" err="1"/>
              <a:t>include</a:t>
            </a:r>
            <a:r>
              <a:rPr lang="hr-HR" sz="1100" dirty="0"/>
              <a:t> </a:t>
            </a:r>
            <a:endParaRPr lang="hr-HR" sz="1100" dirty="0" smtClean="0"/>
          </a:p>
          <a:p>
            <a:r>
              <a:rPr lang="hr-HR" sz="1100" dirty="0" smtClean="0"/>
              <a:t>6</a:t>
            </a:r>
            <a:r>
              <a:rPr lang="hr-HR" sz="1100" dirty="0"/>
              <a:t>, AMPA </a:t>
            </a:r>
            <a:r>
              <a:rPr lang="hr-HR" sz="1100" dirty="0" err="1"/>
              <a:t>receptors</a:t>
            </a:r>
            <a:r>
              <a:rPr lang="hr-HR" sz="1100" dirty="0"/>
              <a:t> (</a:t>
            </a:r>
            <a:r>
              <a:rPr lang="hr-HR" sz="1100" dirty="0" err="1"/>
              <a:t>blocked</a:t>
            </a:r>
            <a:r>
              <a:rPr lang="hr-HR" sz="1100" dirty="0"/>
              <a:t> </a:t>
            </a:r>
            <a:r>
              <a:rPr lang="hr-HR" sz="1100" dirty="0" err="1"/>
              <a:t>by</a:t>
            </a:r>
            <a:r>
              <a:rPr lang="hr-HR" sz="1100" dirty="0"/>
              <a:t> </a:t>
            </a:r>
            <a:r>
              <a:rPr lang="hr-HR" sz="1100" dirty="0" err="1"/>
              <a:t>phenobarbital</a:t>
            </a:r>
            <a:r>
              <a:rPr lang="hr-HR" sz="1100" dirty="0"/>
              <a:t>, </a:t>
            </a:r>
            <a:r>
              <a:rPr lang="hr-HR" sz="1100" dirty="0" err="1"/>
              <a:t>topiramate</a:t>
            </a:r>
            <a:r>
              <a:rPr lang="hr-HR" sz="1100" dirty="0"/>
              <a:t>, </a:t>
            </a:r>
            <a:r>
              <a:rPr lang="hr-HR" sz="1100" dirty="0" err="1"/>
              <a:t>and</a:t>
            </a:r>
            <a:r>
              <a:rPr lang="hr-HR" sz="1100" dirty="0"/>
              <a:t> </a:t>
            </a:r>
            <a:r>
              <a:rPr lang="hr-HR" sz="1100" dirty="0" err="1"/>
              <a:t>lamotrigine</a:t>
            </a:r>
            <a:r>
              <a:rPr lang="hr-HR" sz="1100" dirty="0"/>
              <a:t>) </a:t>
            </a:r>
            <a:r>
              <a:rPr lang="hr-HR" sz="1100" dirty="0" err="1"/>
              <a:t>and</a:t>
            </a:r>
            <a:r>
              <a:rPr lang="hr-HR" sz="1100" dirty="0"/>
              <a:t> </a:t>
            </a:r>
            <a:endParaRPr lang="hr-HR" sz="1100" dirty="0" smtClean="0"/>
          </a:p>
          <a:p>
            <a:r>
              <a:rPr lang="hr-HR" sz="1100" dirty="0" smtClean="0"/>
              <a:t>7</a:t>
            </a:r>
            <a:r>
              <a:rPr lang="hr-HR" sz="1100" dirty="0"/>
              <a:t>, NMDA </a:t>
            </a:r>
            <a:r>
              <a:rPr lang="hr-HR" sz="1100" dirty="0" err="1"/>
              <a:t>receptors</a:t>
            </a:r>
            <a:r>
              <a:rPr lang="hr-HR" sz="1100" dirty="0"/>
              <a:t> (</a:t>
            </a:r>
            <a:r>
              <a:rPr lang="hr-HR" sz="1100" dirty="0" err="1"/>
              <a:t>blocked</a:t>
            </a:r>
            <a:r>
              <a:rPr lang="hr-HR" sz="1100" dirty="0"/>
              <a:t> </a:t>
            </a:r>
            <a:r>
              <a:rPr lang="hr-HR" sz="1100" dirty="0" err="1"/>
              <a:t>by</a:t>
            </a:r>
            <a:r>
              <a:rPr lang="hr-HR" sz="1100" dirty="0"/>
              <a:t> </a:t>
            </a:r>
            <a:r>
              <a:rPr lang="hr-HR" sz="1100" dirty="0" err="1"/>
              <a:t>felbamate</a:t>
            </a:r>
            <a:r>
              <a:rPr lang="hr-HR" sz="1100" dirty="0"/>
              <a:t>). </a:t>
            </a:r>
            <a:endParaRPr lang="hr-HR" sz="1100" dirty="0" smtClean="0"/>
          </a:p>
          <a:p>
            <a:endParaRPr lang="hr-HR" sz="1100" dirty="0"/>
          </a:p>
          <a:p>
            <a:r>
              <a:rPr lang="hr-HR" sz="1100" dirty="0" smtClean="0"/>
              <a:t>EAAT</a:t>
            </a:r>
            <a:r>
              <a:rPr lang="hr-HR" sz="1100" dirty="0"/>
              <a:t>, </a:t>
            </a:r>
            <a:r>
              <a:rPr lang="hr-HR" sz="1100" dirty="0" err="1"/>
              <a:t>excitatory</a:t>
            </a:r>
            <a:r>
              <a:rPr lang="hr-HR" sz="1100" dirty="0"/>
              <a:t> amino </a:t>
            </a:r>
            <a:r>
              <a:rPr lang="hr-HR" sz="1100" dirty="0" err="1"/>
              <a:t>acid</a:t>
            </a:r>
            <a:r>
              <a:rPr lang="hr-HR" sz="1100" dirty="0"/>
              <a:t> transporter. </a:t>
            </a:r>
            <a:endParaRPr lang="hr-HR" sz="1100" dirty="0" smtClean="0"/>
          </a:p>
          <a:p>
            <a:endParaRPr lang="hr-HR" sz="1100" dirty="0"/>
          </a:p>
          <a:p>
            <a:r>
              <a:rPr lang="hr-HR" sz="1100" dirty="0" smtClean="0"/>
              <a:t>Red </a:t>
            </a:r>
            <a:r>
              <a:rPr lang="hr-HR" sz="1100" dirty="0" err="1"/>
              <a:t>dots</a:t>
            </a:r>
            <a:r>
              <a:rPr lang="hr-HR" sz="1100" dirty="0"/>
              <a:t> </a:t>
            </a:r>
            <a:r>
              <a:rPr lang="hr-HR" sz="1100" dirty="0" err="1"/>
              <a:t>represent</a:t>
            </a:r>
            <a:r>
              <a:rPr lang="hr-HR" sz="1100" dirty="0"/>
              <a:t> </a:t>
            </a:r>
            <a:r>
              <a:rPr lang="hr-HR" sz="1100" dirty="0" err="1"/>
              <a:t>glutamate</a:t>
            </a:r>
            <a:r>
              <a:rPr lang="hr-HR" sz="1100" dirty="0" smtClean="0"/>
              <a:t>.</a:t>
            </a:r>
          </a:p>
          <a:p>
            <a:r>
              <a:rPr lang="hr-HR" sz="1100" b="1" dirty="0" err="1" smtClean="0"/>
              <a:t>Copyright</a:t>
            </a:r>
            <a:r>
              <a:rPr lang="hr-HR" sz="1100" b="1" dirty="0" smtClean="0"/>
              <a:t> </a:t>
            </a:r>
            <a:r>
              <a:rPr lang="hr-HR" sz="1100" b="1" dirty="0"/>
              <a:t>© </a:t>
            </a:r>
            <a:r>
              <a:rPr lang="hr-HR" sz="1100" b="1" dirty="0" err="1"/>
              <a:t>The</a:t>
            </a:r>
            <a:r>
              <a:rPr lang="hr-HR" sz="1100" b="1" dirty="0"/>
              <a:t> </a:t>
            </a:r>
            <a:r>
              <a:rPr lang="hr-HR" sz="1100" b="1" dirty="0" err="1"/>
              <a:t>McGraw</a:t>
            </a:r>
            <a:r>
              <a:rPr lang="hr-HR" sz="1100" b="1" dirty="0"/>
              <a:t>-</a:t>
            </a:r>
            <a:r>
              <a:rPr lang="hr-HR" sz="1100" b="1" dirty="0" err="1"/>
              <a:t>Hill</a:t>
            </a:r>
            <a:r>
              <a:rPr lang="hr-HR" sz="1100" b="1" dirty="0"/>
              <a:t> </a:t>
            </a:r>
            <a:r>
              <a:rPr lang="hr-HR" sz="1100" b="1" dirty="0" err="1"/>
              <a:t>Companies</a:t>
            </a:r>
            <a:r>
              <a:rPr lang="hr-HR" sz="1100" b="1" dirty="0"/>
              <a:t>.</a:t>
            </a:r>
            <a:endParaRPr lang="hr-HR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6588224" y="116632"/>
            <a:ext cx="24054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 smtClean="0"/>
              <a:t>Molekularni ciljevi</a:t>
            </a:r>
          </a:p>
          <a:p>
            <a:r>
              <a:rPr lang="hr-HR" sz="1800" dirty="0"/>
              <a:t>z</a:t>
            </a:r>
            <a:r>
              <a:rPr lang="hr-HR" sz="1800" dirty="0" smtClean="0"/>
              <a:t>a liječenje epilepsije:</a:t>
            </a:r>
          </a:p>
          <a:p>
            <a:r>
              <a:rPr lang="hr-HR" sz="1800" dirty="0" err="1" smtClean="0"/>
              <a:t>Ekcitatorna</a:t>
            </a:r>
            <a:r>
              <a:rPr lang="hr-HR" sz="1800" dirty="0" smtClean="0"/>
              <a:t>,</a:t>
            </a:r>
          </a:p>
          <a:p>
            <a:r>
              <a:rPr lang="hr-HR" sz="1800" dirty="0" err="1" smtClean="0"/>
              <a:t>glutamatergička</a:t>
            </a:r>
            <a:r>
              <a:rPr lang="hr-HR" sz="1800" dirty="0" smtClean="0"/>
              <a:t> sinapsa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pi scheme inhi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9530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48264" y="1700808"/>
            <a:ext cx="21957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/>
              <a:t>Molecular</a:t>
            </a:r>
            <a:r>
              <a:rPr lang="hr-HR" sz="1200" dirty="0"/>
              <a:t> </a:t>
            </a:r>
            <a:r>
              <a:rPr lang="hr-HR" sz="1200" dirty="0" err="1"/>
              <a:t>targets</a:t>
            </a:r>
            <a:r>
              <a:rPr lang="hr-HR" sz="1200" dirty="0"/>
              <a:t> for </a:t>
            </a:r>
            <a:r>
              <a:rPr lang="hr-HR" sz="1200" dirty="0" err="1"/>
              <a:t>antiseizure</a:t>
            </a:r>
            <a:r>
              <a:rPr lang="hr-HR" sz="1200" dirty="0"/>
              <a:t> </a:t>
            </a:r>
            <a:r>
              <a:rPr lang="hr-HR" sz="1200" dirty="0" err="1"/>
              <a:t>drugs</a:t>
            </a:r>
            <a:r>
              <a:rPr lang="hr-HR" sz="1200" dirty="0"/>
              <a:t> at </a:t>
            </a:r>
            <a:r>
              <a:rPr lang="hr-HR" sz="1200" dirty="0" err="1"/>
              <a:t>the</a:t>
            </a:r>
            <a:r>
              <a:rPr lang="hr-HR" sz="1200" dirty="0"/>
              <a:t> </a:t>
            </a:r>
            <a:r>
              <a:rPr lang="hr-HR" sz="1200" dirty="0" err="1"/>
              <a:t>inhibitory</a:t>
            </a:r>
            <a:r>
              <a:rPr lang="hr-HR" sz="1200" dirty="0"/>
              <a:t>, </a:t>
            </a:r>
            <a:r>
              <a:rPr lang="hr-HR" sz="1200" dirty="0" err="1"/>
              <a:t>GABAergic</a:t>
            </a:r>
            <a:r>
              <a:rPr lang="hr-HR" sz="1200" dirty="0"/>
              <a:t> </a:t>
            </a:r>
            <a:r>
              <a:rPr lang="hr-HR" sz="1200" dirty="0" err="1"/>
              <a:t>synapse</a:t>
            </a:r>
            <a:r>
              <a:rPr lang="hr-HR" sz="1200" dirty="0"/>
              <a:t>. </a:t>
            </a:r>
            <a:endParaRPr lang="hr-HR" sz="1200" dirty="0" smtClean="0"/>
          </a:p>
          <a:p>
            <a:endParaRPr lang="hr-HR" sz="1200" dirty="0"/>
          </a:p>
          <a:p>
            <a:r>
              <a:rPr lang="hr-HR" sz="1200" dirty="0" err="1" smtClean="0"/>
              <a:t>These</a:t>
            </a:r>
            <a:r>
              <a:rPr lang="hr-HR" sz="1200" dirty="0" smtClean="0"/>
              <a:t> </a:t>
            </a:r>
            <a:r>
              <a:rPr lang="hr-HR" sz="1200" dirty="0" err="1"/>
              <a:t>include</a:t>
            </a:r>
            <a:r>
              <a:rPr lang="hr-HR" sz="1200" dirty="0"/>
              <a:t> "</a:t>
            </a:r>
            <a:r>
              <a:rPr lang="hr-HR" sz="1200" dirty="0" err="1"/>
              <a:t>specific</a:t>
            </a:r>
            <a:r>
              <a:rPr lang="hr-HR" sz="1200" dirty="0"/>
              <a:t>" </a:t>
            </a:r>
            <a:r>
              <a:rPr lang="hr-HR" sz="1200" dirty="0" err="1"/>
              <a:t>targets</a:t>
            </a:r>
            <a:r>
              <a:rPr lang="hr-HR" sz="1200" dirty="0"/>
              <a:t>: 1, GABA </a:t>
            </a:r>
            <a:r>
              <a:rPr lang="hr-HR" sz="1200" dirty="0" err="1"/>
              <a:t>transporters</a:t>
            </a:r>
            <a:r>
              <a:rPr lang="hr-HR" sz="1200" dirty="0"/>
              <a:t> (</a:t>
            </a:r>
            <a:r>
              <a:rPr lang="hr-HR" sz="1200" dirty="0" err="1"/>
              <a:t>especially</a:t>
            </a:r>
            <a:r>
              <a:rPr lang="hr-HR" sz="1200" dirty="0"/>
              <a:t> GAT-1, </a:t>
            </a:r>
            <a:r>
              <a:rPr lang="hr-HR" sz="1200" dirty="0" err="1"/>
              <a:t>tiagabine</a:t>
            </a:r>
            <a:r>
              <a:rPr lang="hr-HR" sz="1200" dirty="0" smtClean="0"/>
              <a:t>)</a:t>
            </a:r>
          </a:p>
          <a:p>
            <a:r>
              <a:rPr lang="hr-HR" sz="1200" dirty="0" smtClean="0"/>
              <a:t>2</a:t>
            </a:r>
            <a:r>
              <a:rPr lang="hr-HR" sz="1200" dirty="0"/>
              <a:t>, GABA-</a:t>
            </a:r>
            <a:r>
              <a:rPr lang="hr-HR" sz="1200" dirty="0" err="1"/>
              <a:t>transaminase</a:t>
            </a:r>
            <a:r>
              <a:rPr lang="hr-HR" sz="1200" dirty="0"/>
              <a:t> (GABA-T, </a:t>
            </a:r>
            <a:r>
              <a:rPr lang="hr-HR" sz="1200" dirty="0" err="1" smtClean="0"/>
              <a:t>vigabatrin</a:t>
            </a:r>
            <a:r>
              <a:rPr lang="hr-HR" sz="1200" dirty="0" smtClean="0"/>
              <a:t>)</a:t>
            </a:r>
          </a:p>
          <a:p>
            <a:r>
              <a:rPr lang="hr-HR" sz="1200" dirty="0" smtClean="0"/>
              <a:t>3</a:t>
            </a:r>
            <a:r>
              <a:rPr lang="hr-HR" sz="1200" dirty="0"/>
              <a:t>, GABA</a:t>
            </a:r>
            <a:r>
              <a:rPr lang="hr-HR" sz="1200" baseline="-25000" dirty="0"/>
              <a:t>A</a:t>
            </a:r>
            <a:r>
              <a:rPr lang="hr-HR" sz="1200" dirty="0"/>
              <a:t> </a:t>
            </a:r>
            <a:r>
              <a:rPr lang="hr-HR" sz="1200" dirty="0" err="1"/>
              <a:t>receptors</a:t>
            </a:r>
            <a:r>
              <a:rPr lang="hr-HR" sz="1200" dirty="0"/>
              <a:t> (</a:t>
            </a:r>
            <a:r>
              <a:rPr lang="hr-HR" sz="1200" dirty="0" err="1"/>
              <a:t>benzodiazepines</a:t>
            </a:r>
            <a:r>
              <a:rPr lang="hr-HR" sz="1200" dirty="0"/>
              <a:t>); </a:t>
            </a:r>
            <a:r>
              <a:rPr lang="hr-HR" sz="1200" dirty="0" err="1"/>
              <a:t>and</a:t>
            </a:r>
            <a:r>
              <a:rPr lang="hr-HR" sz="1200" dirty="0"/>
              <a:t> </a:t>
            </a:r>
            <a:r>
              <a:rPr lang="hr-HR" sz="1200" dirty="0" err="1" smtClean="0"/>
              <a:t>potentially</a:t>
            </a:r>
            <a:endParaRPr lang="hr-HR" sz="1200" dirty="0" smtClean="0"/>
          </a:p>
          <a:p>
            <a:r>
              <a:rPr lang="hr-HR" sz="1200" dirty="0" smtClean="0"/>
              <a:t>4</a:t>
            </a:r>
            <a:r>
              <a:rPr lang="hr-HR" sz="1200" dirty="0"/>
              <a:t>, GABA</a:t>
            </a:r>
            <a:r>
              <a:rPr lang="hr-HR" sz="1200" baseline="-25000" dirty="0"/>
              <a:t>B</a:t>
            </a:r>
            <a:r>
              <a:rPr lang="hr-HR" sz="1200" dirty="0"/>
              <a:t> </a:t>
            </a:r>
            <a:r>
              <a:rPr lang="hr-HR" sz="1200" dirty="0" err="1"/>
              <a:t>receptors</a:t>
            </a:r>
            <a:r>
              <a:rPr lang="hr-HR" sz="1200" dirty="0"/>
              <a:t>. </a:t>
            </a:r>
            <a:endParaRPr lang="hr-HR" sz="1200" dirty="0" smtClean="0"/>
          </a:p>
          <a:p>
            <a:endParaRPr lang="hr-HR" sz="1200" dirty="0"/>
          </a:p>
          <a:p>
            <a:r>
              <a:rPr lang="hr-HR" sz="1200" dirty="0" err="1" smtClean="0"/>
              <a:t>Effects</a:t>
            </a:r>
            <a:r>
              <a:rPr lang="hr-HR" sz="1200" dirty="0" smtClean="0"/>
              <a:t> </a:t>
            </a:r>
            <a:r>
              <a:rPr lang="hr-HR" sz="1200" dirty="0" err="1"/>
              <a:t>may</a:t>
            </a:r>
            <a:r>
              <a:rPr lang="hr-HR" sz="1200" dirty="0"/>
              <a:t> </a:t>
            </a:r>
            <a:r>
              <a:rPr lang="hr-HR" sz="1200" dirty="0" err="1"/>
              <a:t>also</a:t>
            </a:r>
            <a:r>
              <a:rPr lang="hr-HR" sz="1200" dirty="0"/>
              <a:t> </a:t>
            </a:r>
            <a:r>
              <a:rPr lang="hr-HR" sz="1200" dirty="0" err="1"/>
              <a:t>be</a:t>
            </a:r>
            <a:r>
              <a:rPr lang="hr-HR" sz="1200" dirty="0"/>
              <a:t> </a:t>
            </a:r>
            <a:r>
              <a:rPr lang="hr-HR" sz="1200" dirty="0" err="1"/>
              <a:t>mediated</a:t>
            </a:r>
            <a:r>
              <a:rPr lang="hr-HR" sz="1200" dirty="0"/>
              <a:t> </a:t>
            </a:r>
            <a:r>
              <a:rPr lang="hr-HR" sz="1200" dirty="0" err="1"/>
              <a:t>by</a:t>
            </a:r>
            <a:r>
              <a:rPr lang="hr-HR" sz="1200" dirty="0"/>
              <a:t> "</a:t>
            </a:r>
            <a:r>
              <a:rPr lang="hr-HR" sz="1200" dirty="0" err="1"/>
              <a:t>nonspecific</a:t>
            </a:r>
            <a:r>
              <a:rPr lang="hr-HR" sz="1200" dirty="0"/>
              <a:t>" </a:t>
            </a:r>
            <a:r>
              <a:rPr lang="hr-HR" sz="1200" dirty="0" err="1"/>
              <a:t>targets</a:t>
            </a:r>
            <a:r>
              <a:rPr lang="hr-HR" sz="1200" dirty="0"/>
              <a:t> </a:t>
            </a:r>
            <a:r>
              <a:rPr lang="hr-HR" sz="1200" dirty="0" err="1"/>
              <a:t>such</a:t>
            </a:r>
            <a:r>
              <a:rPr lang="hr-HR" sz="1200" dirty="0"/>
              <a:t> as </a:t>
            </a:r>
            <a:r>
              <a:rPr lang="hr-HR" sz="1200" dirty="0" err="1"/>
              <a:t>by</a:t>
            </a:r>
            <a:r>
              <a:rPr lang="hr-HR" sz="1200" dirty="0"/>
              <a:t> </a:t>
            </a:r>
            <a:r>
              <a:rPr lang="hr-HR" sz="1200" dirty="0" err="1"/>
              <a:t>voltage</a:t>
            </a:r>
            <a:r>
              <a:rPr lang="hr-HR" sz="1200" dirty="0"/>
              <a:t>-</a:t>
            </a:r>
            <a:r>
              <a:rPr lang="hr-HR" sz="1200" dirty="0" err="1"/>
              <a:t>gated</a:t>
            </a:r>
            <a:r>
              <a:rPr lang="hr-HR" sz="1200" dirty="0"/>
              <a:t> (VG) ion </a:t>
            </a:r>
            <a:r>
              <a:rPr lang="hr-HR" sz="1200" dirty="0" err="1"/>
              <a:t>channels</a:t>
            </a:r>
            <a:r>
              <a:rPr lang="hr-HR" sz="1200" dirty="0"/>
              <a:t> </a:t>
            </a:r>
            <a:r>
              <a:rPr lang="hr-HR" sz="1200" dirty="0" err="1"/>
              <a:t>and</a:t>
            </a:r>
            <a:r>
              <a:rPr lang="hr-HR" sz="1200" dirty="0"/>
              <a:t> </a:t>
            </a:r>
            <a:r>
              <a:rPr lang="hr-HR" sz="1200" dirty="0" err="1"/>
              <a:t>synaptic</a:t>
            </a:r>
            <a:r>
              <a:rPr lang="hr-HR" sz="1200" dirty="0"/>
              <a:t> </a:t>
            </a:r>
            <a:r>
              <a:rPr lang="hr-HR" sz="1200" dirty="0" err="1"/>
              <a:t>proteins</a:t>
            </a:r>
            <a:r>
              <a:rPr lang="hr-HR" sz="1200" dirty="0"/>
              <a:t>. </a:t>
            </a:r>
            <a:endParaRPr lang="hr-HR" sz="1200" dirty="0" smtClean="0"/>
          </a:p>
          <a:p>
            <a:endParaRPr lang="hr-HR" sz="1200" dirty="0"/>
          </a:p>
          <a:p>
            <a:r>
              <a:rPr lang="hr-HR" sz="1200" dirty="0" smtClean="0"/>
              <a:t>IPSP</a:t>
            </a:r>
            <a:r>
              <a:rPr lang="hr-HR" sz="1200" dirty="0"/>
              <a:t>, </a:t>
            </a:r>
            <a:r>
              <a:rPr lang="hr-HR" sz="1200" dirty="0" err="1"/>
              <a:t>inhibitory</a:t>
            </a:r>
            <a:r>
              <a:rPr lang="hr-HR" sz="1200" dirty="0"/>
              <a:t> </a:t>
            </a:r>
            <a:r>
              <a:rPr lang="hr-HR" sz="1200" dirty="0" err="1"/>
              <a:t>postsynaptic</a:t>
            </a:r>
            <a:r>
              <a:rPr lang="hr-HR" sz="1200" dirty="0"/>
              <a:t> </a:t>
            </a:r>
            <a:r>
              <a:rPr lang="hr-HR" sz="1200" dirty="0" err="1"/>
              <a:t>potential</a:t>
            </a:r>
            <a:r>
              <a:rPr lang="hr-HR" sz="1200" dirty="0"/>
              <a:t>. </a:t>
            </a:r>
            <a:endParaRPr lang="hr-HR" sz="1200" dirty="0" smtClean="0"/>
          </a:p>
          <a:p>
            <a:endParaRPr lang="hr-HR" sz="1200" dirty="0"/>
          </a:p>
          <a:p>
            <a:r>
              <a:rPr lang="hr-HR" sz="1200" dirty="0" err="1" smtClean="0"/>
              <a:t>Blue</a:t>
            </a:r>
            <a:r>
              <a:rPr lang="hr-HR" sz="1200" dirty="0" smtClean="0"/>
              <a:t> </a:t>
            </a:r>
            <a:r>
              <a:rPr lang="hr-HR" sz="1200" dirty="0" err="1"/>
              <a:t>dots</a:t>
            </a:r>
            <a:r>
              <a:rPr lang="hr-HR" sz="1200" dirty="0"/>
              <a:t> </a:t>
            </a:r>
            <a:r>
              <a:rPr lang="hr-HR" sz="1200" dirty="0" err="1"/>
              <a:t>represent</a:t>
            </a:r>
            <a:r>
              <a:rPr lang="hr-HR" sz="1200" dirty="0"/>
              <a:t> GABA</a:t>
            </a:r>
            <a:r>
              <a:rPr lang="hr-HR" sz="1200" dirty="0" smtClean="0"/>
              <a:t>.</a:t>
            </a:r>
          </a:p>
          <a:p>
            <a:endParaRPr lang="hr-HR" sz="1200" dirty="0"/>
          </a:p>
          <a:p>
            <a:r>
              <a:rPr lang="hr-HR" sz="1200" b="1" dirty="0" err="1"/>
              <a:t>Copyright</a:t>
            </a:r>
            <a:r>
              <a:rPr lang="hr-HR" sz="1200" b="1" dirty="0"/>
              <a:t> © </a:t>
            </a:r>
            <a:r>
              <a:rPr lang="hr-HR" sz="1200" b="1" dirty="0" err="1"/>
              <a:t>The</a:t>
            </a:r>
            <a:r>
              <a:rPr lang="hr-HR" sz="1200" b="1" dirty="0"/>
              <a:t> </a:t>
            </a:r>
            <a:r>
              <a:rPr lang="hr-HR" sz="1200" b="1" dirty="0" err="1"/>
              <a:t>McGraw</a:t>
            </a:r>
            <a:r>
              <a:rPr lang="hr-HR" sz="1200" b="1" dirty="0"/>
              <a:t>-</a:t>
            </a:r>
            <a:r>
              <a:rPr lang="hr-HR" sz="1200" b="1" dirty="0" err="1"/>
              <a:t>Hill</a:t>
            </a:r>
            <a:r>
              <a:rPr lang="hr-HR" sz="1200" b="1" dirty="0"/>
              <a:t> </a:t>
            </a:r>
            <a:r>
              <a:rPr lang="hr-HR" sz="1200" b="1" dirty="0" err="1"/>
              <a:t>Companies</a:t>
            </a:r>
            <a:r>
              <a:rPr lang="hr-HR" sz="1200" b="1" dirty="0"/>
              <a:t>.  </a:t>
            </a:r>
            <a:endParaRPr lang="hr-HR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6876256" y="188640"/>
            <a:ext cx="22387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800" dirty="0" smtClean="0"/>
              <a:t>Molekularni ciljevi</a:t>
            </a:r>
          </a:p>
          <a:p>
            <a:r>
              <a:rPr lang="hr-HR" sz="1800" dirty="0"/>
              <a:t>z</a:t>
            </a:r>
            <a:r>
              <a:rPr lang="hr-HR" sz="1800" dirty="0" smtClean="0"/>
              <a:t>a liječenje epilepsije:</a:t>
            </a:r>
          </a:p>
          <a:p>
            <a:r>
              <a:rPr lang="hr-HR" sz="1800" dirty="0" smtClean="0"/>
              <a:t>Inhibitorna,</a:t>
            </a:r>
          </a:p>
          <a:p>
            <a:r>
              <a:rPr lang="hr-HR" sz="1800" dirty="0" err="1" smtClean="0"/>
              <a:t>gabaergička</a:t>
            </a:r>
            <a:r>
              <a:rPr lang="hr-HR" sz="1800" dirty="0" smtClean="0"/>
              <a:t> sinapsa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klicki ureidi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42796"/>
            <a:ext cx="9144000" cy="46825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620688"/>
            <a:ext cx="3244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Ciklički </a:t>
            </a:r>
            <a:r>
              <a:rPr lang="hr-HR" dirty="0" err="1" smtClean="0"/>
              <a:t>ureidi</a:t>
            </a:r>
            <a:r>
              <a:rPr lang="hr-HR" dirty="0" smtClean="0"/>
              <a:t> i </a:t>
            </a:r>
            <a:r>
              <a:rPr lang="hr-HR" dirty="0" err="1" smtClean="0"/>
              <a:t>triciklici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nzodiazepini i derivati gaba-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71055"/>
            <a:ext cx="9144000" cy="45542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9752" y="764704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Benzodiazepini</a:t>
            </a:r>
            <a:r>
              <a:rPr lang="hr-HR" dirty="0" smtClean="0"/>
              <a:t> i derivati GABA-e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stali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7858"/>
            <a:ext cx="9144000" cy="46615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9752" y="764704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Ostali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0"/>
            <a:ext cx="5815013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7091" name="Rectangle 3"/>
          <p:cNvSpPr>
            <a:spLocks noChangeArrowheads="1"/>
          </p:cNvSpPr>
          <p:nvPr/>
        </p:nvSpPr>
        <p:spPr bwMode="auto">
          <a:xfrm>
            <a:off x="5795963" y="2846388"/>
            <a:ext cx="32766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hr-HR" sz="1400" b="1">
                <a:latin typeface="Tahoma" pitchFamily="34" charset="0"/>
                <a:cs typeface="Tahoma" pitchFamily="34" charset="0"/>
              </a:rPr>
              <a:t>Rakic (1995): Radial unit hypothesis and sequential ingrowth of afferents</a:t>
            </a:r>
            <a:endParaRPr lang="en-GB" sz="1400" b="1">
              <a:latin typeface="Tahoma" pitchFamily="34" charset="0"/>
              <a:cs typeface="Times New Roman" pitchFamily="18" charset="0"/>
            </a:endParaRPr>
          </a:p>
          <a:p>
            <a:endParaRPr lang="en-GB" sz="1400" b="1">
              <a:latin typeface="Tahoma" pitchFamily="34" charset="0"/>
            </a:endParaRPr>
          </a:p>
        </p:txBody>
      </p:sp>
      <p:pic>
        <p:nvPicPr>
          <p:cNvPr id="217092" name="Picture 4" descr="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3633788"/>
            <a:ext cx="3455988" cy="3324225"/>
          </a:xfrm>
          <a:prstGeom prst="rect">
            <a:avLst/>
          </a:prstGeom>
          <a:noFill/>
        </p:spPr>
      </p:pic>
      <p:sp>
        <p:nvSpPr>
          <p:cNvPr id="217093" name="Rectangle 5"/>
          <p:cNvSpPr>
            <a:spLocks noChangeArrowheads="1"/>
          </p:cNvSpPr>
          <p:nvPr/>
        </p:nvSpPr>
        <p:spPr bwMode="auto">
          <a:xfrm>
            <a:off x="5867400" y="122238"/>
            <a:ext cx="3048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hr-HR" sz="1800" b="1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Odvojenost proliferativnih zona od konačnog smještaja neurona</a:t>
            </a:r>
            <a:endParaRPr lang="en-GB" sz="1800" b="1">
              <a:solidFill>
                <a:schemeClr val="tx2"/>
              </a:solidFill>
              <a:latin typeface="Tahoma" pitchFamily="34" charset="0"/>
              <a:cs typeface="Times New Roman" pitchFamily="18" charset="0"/>
            </a:endParaRPr>
          </a:p>
          <a:p>
            <a:endParaRPr lang="en-GB" sz="1600" b="1">
              <a:solidFill>
                <a:schemeClr val="tx2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cortical neurogenesis slide 20nov05 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00" y="457200"/>
            <a:ext cx="8826500" cy="6042025"/>
          </a:xfrm>
          <a:prstGeom prst="rect">
            <a:avLst/>
          </a:prstGeom>
          <a:noFill/>
        </p:spPr>
      </p:pic>
      <p:pic>
        <p:nvPicPr>
          <p:cNvPr id="212995" name="Picture 3" descr="cortical neurogenesis slide 20nov05 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75" y="457200"/>
            <a:ext cx="8848725" cy="6057900"/>
          </a:xfrm>
          <a:prstGeom prst="rect">
            <a:avLst/>
          </a:prstGeom>
          <a:noFill/>
        </p:spPr>
      </p:pic>
      <p:pic>
        <p:nvPicPr>
          <p:cNvPr id="212996" name="Picture 4" descr="cortical neurogenesis slide 20nov05 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57200"/>
            <a:ext cx="8915400" cy="6070600"/>
          </a:xfrm>
          <a:prstGeom prst="rect">
            <a:avLst/>
          </a:prstGeom>
          <a:noFill/>
        </p:spPr>
      </p:pic>
      <p:sp>
        <p:nvSpPr>
          <p:cNvPr id="212997" name="Rectangle 5"/>
          <p:cNvSpPr>
            <a:spLocks noChangeArrowheads="1"/>
          </p:cNvSpPr>
          <p:nvPr/>
        </p:nvSpPr>
        <p:spPr bwMode="auto">
          <a:xfrm>
            <a:off x="2339975" y="-7938"/>
            <a:ext cx="3763963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r-HR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Razvitak moždane kore</a:t>
            </a:r>
            <a:endParaRPr lang="en-US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2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2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18116" name="Picture 4" descr="neurogenesis04mar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638" y="0"/>
            <a:ext cx="9186863" cy="6858000"/>
          </a:xfrm>
          <a:prstGeom prst="rect">
            <a:avLst/>
          </a:prstGeom>
          <a:noFill/>
        </p:spPr>
      </p:pic>
      <p:sp>
        <p:nvSpPr>
          <p:cNvPr id="218117" name="Text Box 5"/>
          <p:cNvSpPr txBox="1">
            <a:spLocks noChangeArrowheads="1"/>
          </p:cNvSpPr>
          <p:nvPr/>
        </p:nvSpPr>
        <p:spPr bwMode="auto">
          <a:xfrm>
            <a:off x="1371600" y="685800"/>
            <a:ext cx="5632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r-HR" sz="2000" b="1">
                <a:solidFill>
                  <a:srgbClr val="FFFF00"/>
                </a:solidFill>
                <a:latin typeface="Verdana" pitchFamily="34" charset="0"/>
              </a:rPr>
              <a:t>Razlike u duljini trajanja neurogeneze</a:t>
            </a:r>
            <a:endParaRPr lang="en-US" sz="2000" b="1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218118" name="Text Box 6"/>
          <p:cNvSpPr txBox="1">
            <a:spLocks noChangeArrowheads="1"/>
          </p:cNvSpPr>
          <p:nvPr/>
        </p:nvSpPr>
        <p:spPr bwMode="auto">
          <a:xfrm>
            <a:off x="77788" y="2438400"/>
            <a:ext cx="1589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 i="1">
                <a:solidFill>
                  <a:srgbClr val="FFFF00"/>
                </a:solidFill>
                <a:latin typeface="Verdana" pitchFamily="34" charset="0"/>
              </a:rPr>
              <a:t>Mus musculus</a:t>
            </a:r>
          </a:p>
        </p:txBody>
      </p:sp>
      <p:sp>
        <p:nvSpPr>
          <p:cNvPr id="218119" name="Text Box 7"/>
          <p:cNvSpPr txBox="1">
            <a:spLocks noChangeArrowheads="1"/>
          </p:cNvSpPr>
          <p:nvPr/>
        </p:nvSpPr>
        <p:spPr bwMode="auto">
          <a:xfrm>
            <a:off x="77788" y="3657600"/>
            <a:ext cx="1755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 i="1">
                <a:solidFill>
                  <a:srgbClr val="FFFF00"/>
                </a:solidFill>
                <a:latin typeface="Verdana" pitchFamily="34" charset="0"/>
              </a:rPr>
              <a:t>Macaca mulatta</a:t>
            </a:r>
          </a:p>
        </p:txBody>
      </p:sp>
      <p:sp>
        <p:nvSpPr>
          <p:cNvPr id="218120" name="Text Box 8"/>
          <p:cNvSpPr txBox="1">
            <a:spLocks noChangeArrowheads="1"/>
          </p:cNvSpPr>
          <p:nvPr/>
        </p:nvSpPr>
        <p:spPr bwMode="auto">
          <a:xfrm>
            <a:off x="77788" y="5486400"/>
            <a:ext cx="1812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b="1" i="1">
                <a:solidFill>
                  <a:srgbClr val="FFFF00"/>
                </a:solidFill>
                <a:latin typeface="Verdana" pitchFamily="34" charset="0"/>
              </a:rPr>
              <a:t>Homo s. sapiens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44450"/>
            <a:ext cx="8737600" cy="1143000"/>
          </a:xfrm>
        </p:spPr>
        <p:txBody>
          <a:bodyPr/>
          <a:lstStyle/>
          <a:p>
            <a:r>
              <a:rPr lang="hr-HR" sz="3200"/>
              <a:t>Podrijetlo kortikalnih interneurona</a:t>
            </a:r>
          </a:p>
        </p:txBody>
      </p:sp>
      <p:sp>
        <p:nvSpPr>
          <p:cNvPr id="216067" name="Text Box 3"/>
          <p:cNvSpPr txBox="1">
            <a:spLocks noChangeArrowheads="1"/>
          </p:cNvSpPr>
          <p:nvPr/>
        </p:nvSpPr>
        <p:spPr bwMode="auto">
          <a:xfrm>
            <a:off x="69850" y="5661025"/>
            <a:ext cx="91821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fr-FR" sz="1800" b="1" dirty="0">
                <a:solidFill>
                  <a:schemeClr val="tx2"/>
                </a:solidFill>
                <a:latin typeface="Tahoma" pitchFamily="34" charset="0"/>
              </a:rPr>
              <a:t>rat</a:t>
            </a:r>
            <a:r>
              <a:rPr lang="fr-FR" sz="1800" b="1" dirty="0">
                <a:solidFill>
                  <a:srgbClr val="FFFFCC"/>
                </a:solidFill>
                <a:latin typeface="Tahoma" pitchFamily="34" charset="0"/>
              </a:rPr>
              <a:t>: m</a:t>
            </a:r>
            <a:r>
              <a:rPr lang="hr-HR" sz="1800" b="1" dirty="0" err="1">
                <a:solidFill>
                  <a:srgbClr val="FFFFCC"/>
                </a:solidFill>
                <a:latin typeface="Tahoma" pitchFamily="34" charset="0"/>
              </a:rPr>
              <a:t>ost</a:t>
            </a:r>
            <a:r>
              <a:rPr lang="fr-FR" sz="1800" b="1" dirty="0">
                <a:solidFill>
                  <a:srgbClr val="FFFFCC"/>
                </a:solidFill>
                <a:latin typeface="Tahoma" pitchFamily="34" charset="0"/>
              </a:rPr>
              <a:t> are </a:t>
            </a:r>
            <a:r>
              <a:rPr lang="fr-FR" sz="1800" b="1" dirty="0" err="1">
                <a:solidFill>
                  <a:srgbClr val="FFFFCC"/>
                </a:solidFill>
                <a:latin typeface="Tahoma" pitchFamily="34" charset="0"/>
              </a:rPr>
              <a:t>derived</a:t>
            </a:r>
            <a:r>
              <a:rPr lang="fr-FR" sz="1800" b="1" dirty="0">
                <a:solidFill>
                  <a:srgbClr val="FFFFCC"/>
                </a:solidFill>
                <a:latin typeface="Tahoma" pitchFamily="34" charset="0"/>
              </a:rPr>
              <a:t> </a:t>
            </a:r>
            <a:r>
              <a:rPr lang="hr-HR" sz="1800" b="1" dirty="0" err="1">
                <a:solidFill>
                  <a:srgbClr val="FFFFCC"/>
                </a:solidFill>
                <a:latin typeface="Tahoma" pitchFamily="34" charset="0"/>
              </a:rPr>
              <a:t>from</a:t>
            </a:r>
            <a:r>
              <a:rPr lang="fr-FR" sz="1800" b="1" dirty="0">
                <a:solidFill>
                  <a:srgbClr val="FFFFCC"/>
                </a:solidFill>
                <a:latin typeface="Tahoma" pitchFamily="34" charset="0"/>
              </a:rPr>
              <a:t> GE, but </a:t>
            </a:r>
            <a:r>
              <a:rPr lang="fr-FR" sz="1800" b="1" dirty="0">
                <a:solidFill>
                  <a:srgbClr val="FF0000"/>
                </a:solidFill>
                <a:latin typeface="Tahoma" pitchFamily="34" charset="0"/>
              </a:rPr>
              <a:t>few if </a:t>
            </a:r>
            <a:r>
              <a:rPr lang="fr-FR" sz="1800" b="1" dirty="0" err="1">
                <a:solidFill>
                  <a:srgbClr val="FF0000"/>
                </a:solidFill>
                <a:latin typeface="Tahoma" pitchFamily="34" charset="0"/>
              </a:rPr>
              <a:t>any</a:t>
            </a:r>
            <a:r>
              <a:rPr lang="fr-FR" sz="18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fr-FR" sz="1800" b="1" dirty="0">
                <a:solidFill>
                  <a:srgbClr val="FFFFCC"/>
                </a:solidFill>
                <a:latin typeface="Tahoma" pitchFamily="34" charset="0"/>
              </a:rPr>
              <a:t>in the </a:t>
            </a:r>
            <a:r>
              <a:rPr lang="fr-FR" sz="1800" b="1" dirty="0" err="1">
                <a:solidFill>
                  <a:srgbClr val="FFFFCC"/>
                </a:solidFill>
                <a:latin typeface="Tahoma" pitchFamily="34" charset="0"/>
              </a:rPr>
              <a:t>proliferative</a:t>
            </a:r>
            <a:r>
              <a:rPr lang="fr-FR" sz="1800" b="1" dirty="0">
                <a:solidFill>
                  <a:srgbClr val="FFFFCC"/>
                </a:solidFill>
                <a:latin typeface="Tahoma" pitchFamily="34" charset="0"/>
              </a:rPr>
              <a:t> zones (VZ/SVZ) of the </a:t>
            </a:r>
            <a:r>
              <a:rPr lang="fr-FR" sz="1800" b="1" dirty="0" err="1">
                <a:solidFill>
                  <a:srgbClr val="FFFFCC"/>
                </a:solidFill>
                <a:latin typeface="Tahoma" pitchFamily="34" charset="0"/>
              </a:rPr>
              <a:t>neocortex</a:t>
            </a:r>
            <a:r>
              <a:rPr lang="fr-FR" sz="1800" b="1" dirty="0">
                <a:solidFill>
                  <a:srgbClr val="FFFFCC"/>
                </a:solidFill>
                <a:latin typeface="Tahoma" pitchFamily="34" charset="0"/>
              </a:rPr>
              <a:t> (Anderson et al. 2001,</a:t>
            </a:r>
            <a:r>
              <a:rPr lang="hr-HR" sz="1800" b="1" dirty="0">
                <a:solidFill>
                  <a:srgbClr val="FFFFCC"/>
                </a:solidFill>
                <a:latin typeface="Tahoma" pitchFamily="34" charset="0"/>
              </a:rPr>
              <a:t> </a:t>
            </a:r>
            <a:r>
              <a:rPr lang="fr-FR" sz="1800" b="1" dirty="0">
                <a:solidFill>
                  <a:srgbClr val="FFFFCC"/>
                </a:solidFill>
                <a:latin typeface="Tahoma" pitchFamily="34" charset="0"/>
              </a:rPr>
              <a:t>2002)</a:t>
            </a:r>
          </a:p>
          <a:p>
            <a:pPr eaLnBrk="1" hangingPunct="1"/>
            <a:r>
              <a:rPr lang="fr-FR" sz="1800" b="1" dirty="0" err="1">
                <a:solidFill>
                  <a:schemeClr val="tx2"/>
                </a:solidFill>
                <a:latin typeface="Tahoma" pitchFamily="34" charset="0"/>
              </a:rPr>
              <a:t>human</a:t>
            </a:r>
            <a:r>
              <a:rPr lang="fr-FR" sz="1800" b="1" dirty="0">
                <a:solidFill>
                  <a:srgbClr val="FFFFCC"/>
                </a:solidFill>
                <a:latin typeface="Tahoma" pitchFamily="34" charset="0"/>
              </a:rPr>
              <a:t>: 35% arrives </a:t>
            </a:r>
            <a:r>
              <a:rPr lang="fr-FR" sz="1800" b="1" dirty="0" err="1">
                <a:solidFill>
                  <a:srgbClr val="FFFFCC"/>
                </a:solidFill>
                <a:latin typeface="Tahoma" pitchFamily="34" charset="0"/>
              </a:rPr>
              <a:t>from</a:t>
            </a:r>
            <a:r>
              <a:rPr lang="fr-FR" sz="1800" b="1" dirty="0">
                <a:solidFill>
                  <a:srgbClr val="FFFFCC"/>
                </a:solidFill>
                <a:latin typeface="Tahoma" pitchFamily="34" charset="0"/>
              </a:rPr>
              <a:t> GE, </a:t>
            </a:r>
            <a:r>
              <a:rPr lang="fr-FR" sz="1800" b="1" dirty="0">
                <a:solidFill>
                  <a:srgbClr val="FF0000"/>
                </a:solidFill>
                <a:latin typeface="Tahoma" pitchFamily="34" charset="0"/>
              </a:rPr>
              <a:t>65% </a:t>
            </a:r>
            <a:r>
              <a:rPr lang="fr-FR" sz="1800" b="1" dirty="0" err="1">
                <a:solidFill>
                  <a:srgbClr val="FF0000"/>
                </a:solidFill>
                <a:latin typeface="Tahoma" pitchFamily="34" charset="0"/>
              </a:rPr>
              <a:t>from</a:t>
            </a:r>
            <a:r>
              <a:rPr lang="fr-FR" sz="18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Tahoma" pitchFamily="34" charset="0"/>
              </a:rPr>
              <a:t>neocortical</a:t>
            </a:r>
            <a:r>
              <a:rPr lang="fr-FR" sz="1800" b="1" dirty="0">
                <a:solidFill>
                  <a:srgbClr val="FF0000"/>
                </a:solidFill>
                <a:latin typeface="Tahoma" pitchFamily="34" charset="0"/>
              </a:rPr>
              <a:t> (dorsal) VZ/SVZ</a:t>
            </a:r>
          </a:p>
        </p:txBody>
      </p:sp>
      <p:pic>
        <p:nvPicPr>
          <p:cNvPr id="216068" name="Picture 4" descr="417605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700213"/>
            <a:ext cx="6481763" cy="3856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hr-HR"/>
              <a:t>Razvitak GABAergičkih interneurona HF</a:t>
            </a:r>
            <a:endParaRPr lang="en-GB"/>
          </a:p>
        </p:txBody>
      </p:sp>
      <p:pic>
        <p:nvPicPr>
          <p:cNvPr id="196611" name="Picture 3" descr="hipde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3450"/>
            <a:ext cx="4953000" cy="3235325"/>
          </a:xfrm>
          <a:prstGeom prst="rect">
            <a:avLst/>
          </a:prstGeom>
          <a:noFill/>
        </p:spPr>
      </p:pic>
      <p:pic>
        <p:nvPicPr>
          <p:cNvPr id="196617" name="Picture 9" descr="golgi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438" y="2209800"/>
            <a:ext cx="4373562" cy="3244850"/>
          </a:xfrm>
          <a:prstGeom prst="rect">
            <a:avLst/>
          </a:prstGeom>
          <a:noFill/>
        </p:spPr>
      </p:pic>
      <p:sp>
        <p:nvSpPr>
          <p:cNvPr id="196618" name="AutoShape 10"/>
          <p:cNvSpPr>
            <a:spLocks noChangeArrowheads="1"/>
          </p:cNvSpPr>
          <p:nvPr/>
        </p:nvSpPr>
        <p:spPr bwMode="auto">
          <a:xfrm>
            <a:off x="5181600" y="4495800"/>
            <a:ext cx="685800" cy="152400"/>
          </a:xfrm>
          <a:prstGeom prst="leftArrow">
            <a:avLst>
              <a:gd name="adj1" fmla="val 50000"/>
              <a:gd name="adj2" fmla="val 1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196619" name="AutoShape 11"/>
          <p:cNvSpPr>
            <a:spLocks noChangeArrowheads="1"/>
          </p:cNvSpPr>
          <p:nvPr/>
        </p:nvSpPr>
        <p:spPr bwMode="auto">
          <a:xfrm>
            <a:off x="5334000" y="3657600"/>
            <a:ext cx="685800" cy="152400"/>
          </a:xfrm>
          <a:prstGeom prst="leftArrow">
            <a:avLst>
              <a:gd name="adj1" fmla="val 50000"/>
              <a:gd name="adj2" fmla="val 1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196620" name="Text Box 12"/>
          <p:cNvSpPr txBox="1">
            <a:spLocks noChangeArrowheads="1"/>
          </p:cNvSpPr>
          <p:nvPr/>
        </p:nvSpPr>
        <p:spPr bwMode="auto">
          <a:xfrm>
            <a:off x="4876800" y="5486400"/>
            <a:ext cx="35210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r-HR"/>
              <a:t>Tangencijalna migracija GABAergičkih neurona iz</a:t>
            </a:r>
          </a:p>
          <a:p>
            <a:r>
              <a:rPr lang="hr-HR"/>
              <a:t>ganglijskog brežuljka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 descr="partial sche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7" y="0"/>
            <a:ext cx="4788024" cy="6858000"/>
          </a:xfrm>
          <a:prstGeom prst="rect">
            <a:avLst/>
          </a:prstGeom>
        </p:spPr>
      </p:pic>
      <p:pic>
        <p:nvPicPr>
          <p:cNvPr id="5" name="Picture 4" descr="types schem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8879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6296" y="4365104"/>
            <a:ext cx="2029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 smtClean="0">
                <a:solidFill>
                  <a:srgbClr val="FF3300"/>
                </a:solidFill>
              </a:rPr>
              <a:t>Rohkamm</a:t>
            </a:r>
            <a:r>
              <a:rPr lang="hr-HR" dirty="0" smtClean="0">
                <a:solidFill>
                  <a:srgbClr val="FF3300"/>
                </a:solidFill>
              </a:rPr>
              <a:t>, ‘04</a:t>
            </a:r>
            <a:endParaRPr lang="hr-HR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87400" y="152400"/>
            <a:ext cx="8356600" cy="1143000"/>
          </a:xfrm>
        </p:spPr>
        <p:txBody>
          <a:bodyPr/>
          <a:lstStyle/>
          <a:p>
            <a:r>
              <a:rPr lang="hr-HR" sz="3200"/>
              <a:t>Klinička slika epilepsije ovisi o lokalizaciji lezije, a ne o etiologiji</a:t>
            </a:r>
            <a:endParaRPr lang="en-GB" sz="3200"/>
          </a:p>
        </p:txBody>
      </p:sp>
      <p:sp>
        <p:nvSpPr>
          <p:cNvPr id="1341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62000" y="2514600"/>
            <a:ext cx="8178800" cy="39608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sz="2000"/>
              <a:t>Najčešće mjesto nastanka PARCIJALNE epilepsije je sljepoočni režanj mozga, pa je </a:t>
            </a:r>
            <a:r>
              <a:rPr lang="hr-HR" sz="2000">
                <a:solidFill>
                  <a:schemeClr val="tx2"/>
                </a:solidFill>
              </a:rPr>
              <a:t>epilepsija sljepoočnog režnja</a:t>
            </a:r>
            <a:r>
              <a:rPr lang="hr-HR" sz="2000"/>
              <a:t> (TLE, temporal lobe epilepsy) i najčešća klinička slika epilepsije (obično složeni parcijalni napadaj s promjenom ponašanja i svijesti).</a:t>
            </a:r>
          </a:p>
          <a:p>
            <a:pPr>
              <a:lnSpc>
                <a:spcPct val="90000"/>
              </a:lnSpc>
            </a:pPr>
            <a:endParaRPr lang="hr-HR" sz="2000"/>
          </a:p>
          <a:p>
            <a:pPr>
              <a:lnSpc>
                <a:spcPct val="90000"/>
              </a:lnSpc>
            </a:pPr>
            <a:r>
              <a:rPr lang="hr-HR" sz="2000"/>
              <a:t>Termin </a:t>
            </a:r>
            <a:r>
              <a:rPr lang="hr-HR" sz="2000">
                <a:solidFill>
                  <a:schemeClr val="tx2"/>
                </a:solidFill>
              </a:rPr>
              <a:t>psihomotorna epilepsija</a:t>
            </a:r>
            <a:r>
              <a:rPr lang="hr-HR" sz="2000"/>
              <a:t> odnosi se na stanje pri kojemu osim epileptičkih napadaja, postoji i kronični psihijatrijski poremećaj (u rasponu od minimalne anksioznosti do teške psihoze), a kao rezultat oštećenja struktura temporalnog režnja; </a:t>
            </a:r>
            <a:r>
              <a:rPr lang="hr-HR" sz="2000" u="sng"/>
              <a:t>ako je uzrok psihopatologije epi, liječi ga antiepilepticima, a ne antidepresivima i neurolepticima.</a:t>
            </a:r>
            <a:endParaRPr lang="en-GB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5" name="Rectangle 5"/>
          <p:cNvSpPr>
            <a:spLocks noGrp="1" noChangeArrowheads="1"/>
          </p:cNvSpPr>
          <p:nvPr>
            <p:ph type="title"/>
          </p:nvPr>
        </p:nvSpPr>
        <p:spPr>
          <a:xfrm>
            <a:off x="1116013" y="0"/>
            <a:ext cx="7772400" cy="1143000"/>
          </a:xfrm>
        </p:spPr>
        <p:txBody>
          <a:bodyPr/>
          <a:lstStyle/>
          <a:p>
            <a:r>
              <a:rPr lang="hr-HR"/>
              <a:t>Psihotične promjene u TLE</a:t>
            </a:r>
          </a:p>
        </p:txBody>
      </p:sp>
      <p:graphicFrame>
        <p:nvGraphicFramePr>
          <p:cNvPr id="17920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539750" y="1614488"/>
          <a:ext cx="8424863" cy="631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05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614488"/>
                        <a:ext cx="8424863" cy="631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585200" cy="1143000"/>
          </a:xfrm>
        </p:spPr>
        <p:txBody>
          <a:bodyPr/>
          <a:lstStyle/>
          <a:p>
            <a:r>
              <a:rPr lang="hr-HR"/>
              <a:t>Struktura hipokampalne formacije (HF) čovjeka</a:t>
            </a:r>
            <a:endParaRPr lang="en-GB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57200" y="1981200"/>
            <a:ext cx="815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57200" y="1676400"/>
            <a:ext cx="16764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1800">
                <a:latin typeface="Arial" pitchFamily="34" charset="0"/>
              </a:rPr>
              <a:t>Ammonov rog</a:t>
            </a:r>
          </a:p>
          <a:p>
            <a:pPr>
              <a:spcBef>
                <a:spcPct val="50000"/>
              </a:spcBef>
            </a:pPr>
            <a:r>
              <a:rPr lang="hr-HR" sz="1800">
                <a:latin typeface="Arial" pitchFamily="34" charset="0"/>
              </a:rPr>
              <a:t>Girus dentatus</a:t>
            </a:r>
          </a:p>
          <a:p>
            <a:pPr>
              <a:spcBef>
                <a:spcPct val="50000"/>
              </a:spcBef>
            </a:pPr>
            <a:r>
              <a:rPr lang="hr-HR" sz="1800">
                <a:latin typeface="Arial" pitchFamily="34" charset="0"/>
              </a:rPr>
              <a:t>Subikulum</a:t>
            </a:r>
          </a:p>
          <a:p>
            <a:pPr>
              <a:spcBef>
                <a:spcPct val="50000"/>
              </a:spcBef>
            </a:pPr>
            <a:endParaRPr lang="en-GB" sz="1800">
              <a:latin typeface="Arial" pitchFamily="34" charset="0"/>
            </a:endParaRPr>
          </a:p>
        </p:txBody>
      </p:sp>
      <p:sp>
        <p:nvSpPr>
          <p:cNvPr id="13319" name="AutoShape 7"/>
          <p:cNvSpPr>
            <a:spLocks/>
          </p:cNvSpPr>
          <p:nvPr/>
        </p:nvSpPr>
        <p:spPr bwMode="auto">
          <a:xfrm>
            <a:off x="6629400" y="1752600"/>
            <a:ext cx="152400" cy="1096963"/>
          </a:xfrm>
          <a:prstGeom prst="rightBrace">
            <a:avLst>
              <a:gd name="adj1" fmla="val 5998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13320" name="AutoShape 8"/>
          <p:cNvSpPr>
            <a:spLocks/>
          </p:cNvSpPr>
          <p:nvPr/>
        </p:nvSpPr>
        <p:spPr bwMode="auto">
          <a:xfrm>
            <a:off x="4800600" y="1752600"/>
            <a:ext cx="155575" cy="639763"/>
          </a:xfrm>
          <a:prstGeom prst="rightBrace">
            <a:avLst>
              <a:gd name="adj1" fmla="val 3426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13321" name="AutoShape 9"/>
          <p:cNvSpPr>
            <a:spLocks/>
          </p:cNvSpPr>
          <p:nvPr/>
        </p:nvSpPr>
        <p:spPr bwMode="auto">
          <a:xfrm>
            <a:off x="2286000" y="1752600"/>
            <a:ext cx="152400" cy="274638"/>
          </a:xfrm>
          <a:prstGeom prst="rightBrace">
            <a:avLst>
              <a:gd name="adj1" fmla="val 1501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hr-HR" b="1"/>
          </a:p>
          <a:p>
            <a:pPr algn="ctr"/>
            <a:endParaRPr lang="en-GB" b="1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2514600" y="16764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1800">
                <a:latin typeface="Arial" pitchFamily="34" charset="0"/>
              </a:rPr>
              <a:t>Hipokampus proper</a:t>
            </a:r>
            <a:endParaRPr lang="en-GB" sz="1800">
              <a:latin typeface="Arial" pitchFamily="34" charset="0"/>
            </a:endParaRP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5029200" y="19050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1800">
                <a:latin typeface="Arial" pitchFamily="34" charset="0"/>
              </a:rPr>
              <a:t>Hipokampus</a:t>
            </a:r>
            <a:endParaRPr lang="en-GB" sz="1800">
              <a:latin typeface="Arial" pitchFamily="34" charset="0"/>
            </a:endParaRP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6934200" y="19812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1800">
                <a:solidFill>
                  <a:srgbClr val="FF3300"/>
                </a:solidFill>
                <a:latin typeface="Arial" pitchFamily="34" charset="0"/>
              </a:rPr>
              <a:t>Hipokampalna formacija (HF)</a:t>
            </a:r>
            <a:endParaRPr lang="en-GB" sz="1800">
              <a:solidFill>
                <a:srgbClr val="FF3300"/>
              </a:solidFill>
              <a:latin typeface="Arial" pitchFamily="34" charset="0"/>
            </a:endParaRPr>
          </a:p>
        </p:txBody>
      </p:sp>
      <p:pic>
        <p:nvPicPr>
          <p:cNvPr id="13326" name="Picture 14" descr="A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895600"/>
            <a:ext cx="4572000" cy="3810000"/>
          </a:xfrm>
          <a:prstGeom prst="rect">
            <a:avLst/>
          </a:prstGeom>
          <a:noFill/>
        </p:spPr>
      </p:pic>
      <p:pic>
        <p:nvPicPr>
          <p:cNvPr id="13327" name="Picture 15" descr="mrfronth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895600"/>
            <a:ext cx="4114800" cy="3810000"/>
          </a:xfrm>
          <a:prstGeom prst="rect">
            <a:avLst/>
          </a:prstGeom>
          <a:noFill/>
        </p:spPr>
      </p:pic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7467600" y="5257800"/>
            <a:ext cx="573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>
                <a:solidFill>
                  <a:schemeClr val="bg1"/>
                </a:solidFill>
              </a:rPr>
              <a:t>EC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5943600" y="5486400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>
                <a:solidFill>
                  <a:schemeClr val="bg1"/>
                </a:solidFill>
              </a:rPr>
              <a:t>PHC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6781800" y="56388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r-HR">
                <a:solidFill>
                  <a:schemeClr val="bg1"/>
                </a:solidFill>
              </a:rPr>
              <a:t>PRC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5" y="0"/>
            <a:ext cx="7772400" cy="1143000"/>
          </a:xfrm>
        </p:spPr>
        <p:txBody>
          <a:bodyPr/>
          <a:lstStyle/>
          <a:p>
            <a:r>
              <a:rPr lang="hr-HR"/>
              <a:t>Funkcija HF</a:t>
            </a:r>
            <a:endParaRPr lang="en-GB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991600" cy="563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sz="2800"/>
              <a:t>1888. Brown i Schäffer</a:t>
            </a:r>
          </a:p>
          <a:p>
            <a:pPr>
              <a:lnSpc>
                <a:spcPct val="90000"/>
              </a:lnSpc>
            </a:pPr>
            <a:r>
              <a:rPr lang="hr-HR" sz="2800"/>
              <a:t>1900. Bechterew</a:t>
            </a:r>
          </a:p>
          <a:p>
            <a:pPr>
              <a:lnSpc>
                <a:spcPct val="90000"/>
              </a:lnSpc>
            </a:pPr>
            <a:r>
              <a:rPr lang="hr-HR" sz="2800"/>
              <a:t>1930-1951. Penfield i Rasmussen</a:t>
            </a:r>
          </a:p>
          <a:p>
            <a:pPr>
              <a:lnSpc>
                <a:spcPct val="90000"/>
              </a:lnSpc>
            </a:pPr>
            <a:r>
              <a:rPr lang="hr-HR" sz="2800"/>
              <a:t>Bilateralno odstranjenje: trajna nesposobnost stvaranja dugotrajnih deklarativnih epizodičkih sjećanja (</a:t>
            </a:r>
            <a:r>
              <a:rPr lang="hr-HR" sz="2800">
                <a:solidFill>
                  <a:srgbClr val="FF3300"/>
                </a:solidFill>
              </a:rPr>
              <a:t>globalna amnezija</a:t>
            </a:r>
            <a:r>
              <a:rPr lang="hr-HR" sz="2800"/>
              <a:t>)</a:t>
            </a:r>
          </a:p>
          <a:p>
            <a:pPr>
              <a:lnSpc>
                <a:spcPct val="90000"/>
              </a:lnSpc>
            </a:pPr>
            <a:r>
              <a:rPr lang="hr-HR" sz="2800"/>
              <a:t>1953. bolesnik H.M. (Scoville, Milner, Corkin)</a:t>
            </a:r>
          </a:p>
          <a:p>
            <a:pPr>
              <a:lnSpc>
                <a:spcPct val="90000"/>
              </a:lnSpc>
            </a:pPr>
            <a:r>
              <a:rPr lang="hr-HR" sz="2800"/>
              <a:t>1975. bolesnik N.N. (Damasio, Damasio)</a:t>
            </a:r>
          </a:p>
          <a:p>
            <a:pPr>
              <a:lnSpc>
                <a:spcPct val="90000"/>
              </a:lnSpc>
            </a:pPr>
            <a:r>
              <a:rPr lang="hr-HR" sz="2800"/>
              <a:t>1978. bolesnik R.B. (Squire, Zola-Morgan, Amaral)</a:t>
            </a:r>
          </a:p>
          <a:p>
            <a:pPr>
              <a:lnSpc>
                <a:spcPct val="90000"/>
              </a:lnSpc>
            </a:pPr>
            <a:r>
              <a:rPr lang="hr-HR" sz="2800"/>
              <a:t>Unilateralno oštećenje HF – djelomična kompenzacija (lijevo: smanjena sposobnost stvaranja verbalnih dugoročnih sjećanja; desno: deja vu sy) 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260350"/>
            <a:ext cx="8509000" cy="1143000"/>
          </a:xfrm>
        </p:spPr>
        <p:txBody>
          <a:bodyPr/>
          <a:lstStyle/>
          <a:p>
            <a:r>
              <a:rPr lang="hr-HR"/>
              <a:t>HF čini ‘unutrašnji prsten’ limbičkog režnja</a:t>
            </a:r>
            <a:endParaRPr lang="en-GB"/>
          </a:p>
        </p:txBody>
      </p:sp>
      <p:pic>
        <p:nvPicPr>
          <p:cNvPr id="37893" name="Picture 5" descr="ret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905000"/>
            <a:ext cx="4532313" cy="4640263"/>
          </a:xfrm>
          <a:prstGeom prst="rect">
            <a:avLst/>
          </a:prstGeom>
          <a:noFill/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0" y="2286000"/>
            <a:ext cx="434340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>
                <a:solidFill>
                  <a:srgbClr val="FF3300"/>
                </a:solidFill>
                <a:latin typeface="Arial" pitchFamily="34" charset="0"/>
              </a:rPr>
              <a:t>Prekomisuralni hipokampus</a:t>
            </a:r>
            <a:r>
              <a:rPr lang="hr-HR">
                <a:latin typeface="Arial" pitchFamily="34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hr-HR">
                <a:latin typeface="Arial" pitchFamily="34" charset="0"/>
                <a:sym typeface="Monotype Sorts" pitchFamily="2" charset="2"/>
              </a:rPr>
              <a:t> Cx n</a:t>
            </a:r>
            <a:r>
              <a:rPr lang="hr-HR">
                <a:latin typeface="Arial" pitchFamily="34" charset="0"/>
              </a:rPr>
              <a:t>euroni ispod cc</a:t>
            </a:r>
          </a:p>
          <a:p>
            <a:pPr>
              <a:spcBef>
                <a:spcPct val="50000"/>
              </a:spcBef>
            </a:pPr>
            <a:r>
              <a:rPr lang="hr-HR">
                <a:solidFill>
                  <a:srgbClr val="FF3300"/>
                </a:solidFill>
                <a:latin typeface="Arial" pitchFamily="34" charset="0"/>
              </a:rPr>
              <a:t>Suprakomisuralni</a:t>
            </a:r>
            <a:r>
              <a:rPr lang="hr-HR">
                <a:latin typeface="Arial" pitchFamily="34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hr-HR">
                <a:latin typeface="Arial" pitchFamily="34" charset="0"/>
                <a:sym typeface="Monotype Sorts" pitchFamily="2" charset="2"/>
              </a:rPr>
              <a:t></a:t>
            </a:r>
            <a:r>
              <a:rPr lang="hr-HR">
                <a:latin typeface="Arial" pitchFamily="34" charset="0"/>
              </a:rPr>
              <a:t> Induseum griseum</a:t>
            </a:r>
          </a:p>
          <a:p>
            <a:pPr>
              <a:spcBef>
                <a:spcPct val="50000"/>
              </a:spcBef>
            </a:pPr>
            <a:r>
              <a:rPr lang="hr-HR">
                <a:solidFill>
                  <a:srgbClr val="FF3300"/>
                </a:solidFill>
                <a:latin typeface="Arial" pitchFamily="34" charset="0"/>
              </a:rPr>
              <a:t>Retrokomisuralni</a:t>
            </a:r>
            <a:r>
              <a:rPr lang="hr-HR">
                <a:latin typeface="Arial" pitchFamily="34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hr-HR">
                <a:latin typeface="Arial" pitchFamily="34" charset="0"/>
                <a:sym typeface="Monotype Sorts" pitchFamily="2" charset="2"/>
              </a:rPr>
              <a:t></a:t>
            </a:r>
            <a:r>
              <a:rPr lang="hr-HR">
                <a:latin typeface="Arial" pitchFamily="34" charset="0"/>
              </a:rPr>
              <a:t> Povezani sa suprakom. putem striae Lancisi</a:t>
            </a:r>
            <a:endParaRPr lang="en-GB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32800" cy="1143000"/>
          </a:xfrm>
        </p:spPr>
        <p:txBody>
          <a:bodyPr/>
          <a:lstStyle/>
          <a:p>
            <a:r>
              <a:rPr lang="hr-HR"/>
              <a:t>3D relationship of CA and GD</a:t>
            </a:r>
            <a:endParaRPr lang="en-GB">
              <a:solidFill>
                <a:srgbClr val="FF3300"/>
              </a:solidFill>
            </a:endParaRPr>
          </a:p>
        </p:txBody>
      </p:sp>
      <p:pic>
        <p:nvPicPr>
          <p:cNvPr id="20484" name="Picture 1028" descr="folija3dG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828800"/>
            <a:ext cx="3057525" cy="4876800"/>
          </a:xfrm>
          <a:prstGeom prst="rect">
            <a:avLst/>
          </a:prstGeom>
          <a:noFill/>
        </p:spPr>
      </p:pic>
      <p:pic>
        <p:nvPicPr>
          <p:cNvPr id="20485" name="Picture 1029" descr="folija3dGD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5350" y="1828800"/>
            <a:ext cx="3205163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8280400" cy="1143000"/>
          </a:xfrm>
        </p:spPr>
        <p:txBody>
          <a:bodyPr/>
          <a:lstStyle/>
          <a:p>
            <a:r>
              <a:rPr lang="hr-HR"/>
              <a:t>Slojevna građa CA i GD</a:t>
            </a:r>
            <a:endParaRPr lang="en-GB"/>
          </a:p>
        </p:txBody>
      </p:sp>
      <p:pic>
        <p:nvPicPr>
          <p:cNvPr id="14342" name="Picture 6" descr="mrfro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776413"/>
            <a:ext cx="7391400" cy="4960937"/>
          </a:xfrm>
          <a:prstGeom prst="rect">
            <a:avLst/>
          </a:prstGeom>
          <a:noFill/>
        </p:spPr>
      </p:pic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4932363" y="5949950"/>
            <a:ext cx="976312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6011863" y="5949950"/>
            <a:ext cx="2425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>
                <a:solidFill>
                  <a:schemeClr val="bg2"/>
                </a:solidFill>
              </a:rPr>
              <a:t>Interneuroni 8-9%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509000" cy="1143000"/>
          </a:xfrm>
        </p:spPr>
        <p:txBody>
          <a:bodyPr/>
          <a:lstStyle/>
          <a:p>
            <a:r>
              <a:rPr lang="hr-HR"/>
              <a:t>Cx i subcx aferentne veze HF</a:t>
            </a:r>
            <a:endParaRPr lang="en-GB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endParaRPr lang="en-GB" sz="2800"/>
          </a:p>
        </p:txBody>
      </p:sp>
      <p:pic>
        <p:nvPicPr>
          <p:cNvPr id="40968" name="Picture 8" descr="aferentnac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52600"/>
            <a:ext cx="4191000" cy="4953000"/>
          </a:xfrm>
          <a:prstGeom prst="rect">
            <a:avLst/>
          </a:prstGeom>
          <a:noFill/>
        </p:spPr>
      </p:pic>
      <p:pic>
        <p:nvPicPr>
          <p:cNvPr id="40972" name="Picture 12" descr="hipaf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73238"/>
            <a:ext cx="4298950" cy="4968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0"/>
            <a:ext cx="7772400" cy="1143000"/>
          </a:xfrm>
        </p:spPr>
        <p:txBody>
          <a:bodyPr/>
          <a:lstStyle/>
          <a:p>
            <a:r>
              <a:rPr lang="hr-HR"/>
              <a:t>Eferentne veze HF</a:t>
            </a:r>
            <a:endParaRPr lang="en-GB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752600"/>
            <a:ext cx="3810000" cy="48006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hr-HR" sz="2000">
                <a:latin typeface="Arial" pitchFamily="34" charset="0"/>
              </a:rPr>
              <a:t>1.   g. cinguli</a:t>
            </a:r>
          </a:p>
          <a:p>
            <a:pPr>
              <a:buFont typeface="Monotype Sorts" pitchFamily="2" charset="2"/>
              <a:buNone/>
            </a:pPr>
            <a:r>
              <a:rPr lang="hr-HR" sz="2000">
                <a:latin typeface="Arial" pitchFamily="34" charset="0"/>
              </a:rPr>
              <a:t>2.   </a:t>
            </a:r>
            <a:r>
              <a:rPr lang="hr-HR" sz="2000">
                <a:solidFill>
                  <a:srgbClr val="FF3300"/>
                </a:solidFill>
                <a:latin typeface="Arial" pitchFamily="34" charset="0"/>
              </a:rPr>
              <a:t>cx. retrosplenialis</a:t>
            </a:r>
            <a:endParaRPr lang="hr-HR" sz="2000">
              <a:latin typeface="Arial" pitchFamily="34" charset="0"/>
            </a:endParaRPr>
          </a:p>
          <a:p>
            <a:pPr>
              <a:buFont typeface="Monotype Sorts" pitchFamily="2" charset="2"/>
              <a:buNone/>
            </a:pPr>
            <a:r>
              <a:rPr lang="hr-HR" sz="2000">
                <a:latin typeface="Arial" pitchFamily="34" charset="0"/>
              </a:rPr>
              <a:t>4.   n. ant. thalami</a:t>
            </a:r>
          </a:p>
          <a:p>
            <a:pPr>
              <a:buFont typeface="Monotype Sorts" pitchFamily="2" charset="2"/>
              <a:buNone/>
            </a:pPr>
            <a:r>
              <a:rPr lang="hr-HR" sz="2000">
                <a:latin typeface="Arial" pitchFamily="34" charset="0"/>
              </a:rPr>
              <a:t>5.   n. interst. striae term.</a:t>
            </a:r>
          </a:p>
          <a:p>
            <a:pPr>
              <a:buFont typeface="Monotype Sorts" pitchFamily="2" charset="2"/>
              <a:buNone/>
            </a:pPr>
            <a:r>
              <a:rPr lang="hr-HR" sz="2000">
                <a:latin typeface="Arial" pitchFamily="34" charset="0"/>
              </a:rPr>
              <a:t>6.   hipp. precommissuralis</a:t>
            </a:r>
          </a:p>
          <a:p>
            <a:pPr>
              <a:buFont typeface="Monotype Sorts" pitchFamily="2" charset="2"/>
              <a:buNone/>
            </a:pPr>
            <a:r>
              <a:rPr lang="hr-HR" sz="2000">
                <a:latin typeface="Arial" pitchFamily="34" charset="0"/>
              </a:rPr>
              <a:t>7.   cx. frontalis medialis</a:t>
            </a:r>
          </a:p>
          <a:p>
            <a:pPr>
              <a:buFont typeface="Monotype Sorts" pitchFamily="2" charset="2"/>
              <a:buNone/>
            </a:pPr>
            <a:r>
              <a:rPr lang="hr-HR" sz="2000">
                <a:latin typeface="Arial" pitchFamily="34" charset="0"/>
              </a:rPr>
              <a:t>8.   </a:t>
            </a:r>
            <a:r>
              <a:rPr lang="hr-HR" sz="2000">
                <a:solidFill>
                  <a:srgbClr val="FF3300"/>
                </a:solidFill>
                <a:latin typeface="Arial" pitchFamily="34" charset="0"/>
              </a:rPr>
              <a:t>nn. septi</a:t>
            </a:r>
            <a:endParaRPr lang="hr-HR" sz="2000">
              <a:latin typeface="Arial" pitchFamily="34" charset="0"/>
            </a:endParaRPr>
          </a:p>
          <a:p>
            <a:pPr>
              <a:buFont typeface="Monotype Sorts" pitchFamily="2" charset="2"/>
              <a:buNone/>
            </a:pPr>
            <a:r>
              <a:rPr lang="hr-HR" sz="2000">
                <a:latin typeface="Arial" pitchFamily="34" charset="0"/>
              </a:rPr>
              <a:t>9.   g. rectus</a:t>
            </a:r>
          </a:p>
          <a:p>
            <a:pPr>
              <a:buFont typeface="Monotype Sorts" pitchFamily="2" charset="2"/>
              <a:buNone/>
            </a:pPr>
            <a:r>
              <a:rPr lang="hr-HR" sz="2000">
                <a:latin typeface="Arial" pitchFamily="34" charset="0"/>
              </a:rPr>
              <a:t>10. n. accumbens septi</a:t>
            </a:r>
          </a:p>
          <a:p>
            <a:pPr>
              <a:buFont typeface="Monotype Sorts" pitchFamily="2" charset="2"/>
              <a:buNone/>
            </a:pPr>
            <a:r>
              <a:rPr lang="hr-HR" sz="2000">
                <a:latin typeface="Arial" pitchFamily="34" charset="0"/>
              </a:rPr>
              <a:t>11. n. olfact. ant.</a:t>
            </a:r>
          </a:p>
          <a:p>
            <a:pPr>
              <a:buFont typeface="Monotype Sorts" pitchFamily="2" charset="2"/>
              <a:buNone/>
            </a:pPr>
            <a:r>
              <a:rPr lang="hr-HR" sz="2000">
                <a:latin typeface="Arial" pitchFamily="34" charset="0"/>
              </a:rPr>
              <a:t>12. n. ventromedialis thalami</a:t>
            </a:r>
          </a:p>
          <a:p>
            <a:pPr>
              <a:buFont typeface="Monotype Sorts" pitchFamily="2" charset="2"/>
              <a:buNone/>
            </a:pPr>
            <a:r>
              <a:rPr lang="hr-HR" sz="2000">
                <a:latin typeface="Arial" pitchFamily="34" charset="0"/>
              </a:rPr>
              <a:t>13. </a:t>
            </a:r>
            <a:r>
              <a:rPr lang="hr-HR" sz="2000">
                <a:solidFill>
                  <a:srgbClr val="FF3300"/>
                </a:solidFill>
                <a:latin typeface="Arial" pitchFamily="34" charset="0"/>
              </a:rPr>
              <a:t>corpus mamillare</a:t>
            </a:r>
            <a:endParaRPr lang="hr-HR" sz="2000">
              <a:latin typeface="Arial" pitchFamily="34" charset="0"/>
            </a:endParaRPr>
          </a:p>
          <a:p>
            <a:pPr>
              <a:buFont typeface="Monotype Sorts" pitchFamily="2" charset="2"/>
              <a:buNone/>
            </a:pPr>
            <a:r>
              <a:rPr lang="hr-HR" sz="2000">
                <a:latin typeface="Arial" pitchFamily="34" charset="0"/>
              </a:rPr>
              <a:t>14. corpus amygdaloideum</a:t>
            </a:r>
            <a:endParaRPr lang="en-GB" sz="2800"/>
          </a:p>
        </p:txBody>
      </p:sp>
      <p:pic>
        <p:nvPicPr>
          <p:cNvPr id="23557" name="Picture 5" descr="eferent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752600"/>
            <a:ext cx="5486400" cy="492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9" name="Picture 11" descr="Rotation of f219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3001963"/>
            <a:ext cx="5715000" cy="3856037"/>
          </a:xfrm>
          <a:prstGeom prst="rect">
            <a:avLst/>
          </a:prstGeom>
          <a:noFill/>
        </p:spPr>
      </p:pic>
      <p:pic>
        <p:nvPicPr>
          <p:cNvPr id="22540" name="Picture 12" descr="mr3sper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096000" cy="4514850"/>
          </a:xfrm>
          <a:prstGeom prst="rect">
            <a:avLst/>
          </a:prstGeom>
          <a:noFill/>
        </p:spPr>
      </p:pic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6084888" y="0"/>
            <a:ext cx="3059112" cy="100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r-HR" sz="2000">
                <a:solidFill>
                  <a:schemeClr val="tx2"/>
                </a:solidFill>
                <a:latin typeface="Arial Black" pitchFamily="34" charset="0"/>
              </a:rPr>
              <a:t>Unutrašnji trisinaptički krug HF</a:t>
            </a:r>
          </a:p>
          <a:p>
            <a:r>
              <a:rPr lang="hr-HR" sz="2000">
                <a:solidFill>
                  <a:schemeClr val="tx2"/>
                </a:solidFill>
                <a:latin typeface="Arial Black" pitchFamily="34" charset="0"/>
              </a:rPr>
              <a:t>i MTLE</a:t>
            </a:r>
            <a:endParaRPr lang="en-GB" sz="20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22543" name="Text Box 15"/>
          <p:cNvSpPr txBox="1">
            <a:spLocks noGrp="1" noChangeArrowheads="1"/>
          </p:cNvSpPr>
          <p:nvPr>
            <p:ph type="body" sz="half" idx="1"/>
          </p:nvPr>
        </p:nvSpPr>
        <p:spPr>
          <a:xfrm>
            <a:off x="3429000" y="2590800"/>
            <a:ext cx="457200" cy="628650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hr-HR" sz="2400">
                <a:solidFill>
                  <a:srgbClr val="FF3300"/>
                </a:solidFill>
                <a:latin typeface="Times New Roman" pitchFamily="18" charset="0"/>
              </a:rPr>
              <a:t>1</a:t>
            </a:r>
            <a:endParaRPr kumimoji="0" lang="en-GB" sz="240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3962400" y="1371600"/>
            <a:ext cx="4572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/>
            <a:r>
              <a:rPr lang="hr-HR">
                <a:solidFill>
                  <a:srgbClr val="FF3300"/>
                </a:solidFill>
              </a:rPr>
              <a:t>2</a:t>
            </a:r>
            <a:endParaRPr lang="en-GB">
              <a:solidFill>
                <a:srgbClr val="FF3300"/>
              </a:solidFill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1371600" y="1752600"/>
            <a:ext cx="4572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/>
            <a:r>
              <a:rPr lang="hr-HR">
                <a:solidFill>
                  <a:srgbClr val="FF3300"/>
                </a:solidFill>
              </a:rPr>
              <a:t>3</a:t>
            </a:r>
            <a:endParaRPr lang="en-GB">
              <a:solidFill>
                <a:srgbClr val="FF3300"/>
              </a:solidFill>
            </a:endParaRPr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>
            <a:off x="3581400" y="914400"/>
            <a:ext cx="76200" cy="304800"/>
          </a:xfrm>
          <a:prstGeom prst="line">
            <a:avLst/>
          </a:prstGeom>
          <a:noFill/>
          <a:ln w="9525">
            <a:solidFill>
              <a:srgbClr val="33CC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r-HR"/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>
            <a:off x="3505200" y="838200"/>
            <a:ext cx="152400" cy="609600"/>
          </a:xfrm>
          <a:prstGeom prst="line">
            <a:avLst/>
          </a:prstGeom>
          <a:noFill/>
          <a:ln w="9525">
            <a:solidFill>
              <a:srgbClr val="33CC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r-HR"/>
          </a:p>
        </p:txBody>
      </p:sp>
      <p:sp>
        <p:nvSpPr>
          <p:cNvPr id="22550" name="Line 22"/>
          <p:cNvSpPr>
            <a:spLocks noChangeShapeType="1"/>
          </p:cNvSpPr>
          <p:nvPr/>
        </p:nvSpPr>
        <p:spPr bwMode="auto">
          <a:xfrm>
            <a:off x="6084888" y="3429000"/>
            <a:ext cx="2519362" cy="1655763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hr-HR"/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2362200" y="76200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>
                <a:solidFill>
                  <a:srgbClr val="33CC33"/>
                </a:solidFill>
              </a:rPr>
              <a:t>Schaffer</a:t>
            </a:r>
            <a:endParaRPr lang="en-GB">
              <a:solidFill>
                <a:srgbClr val="33CC33"/>
              </a:solidFill>
            </a:endParaRP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0" y="4810125"/>
            <a:ext cx="3563938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1600"/>
              <a:t>EPI inicijacija: napadaj nastaje u bilo kojem od 3 ključna područja: GD, CA3/1 ili EC, te se dalje aktivnost nastavlja “vrtjeti” unutar ovog kruga, sve dok se eventualno kroz EC i piriformni cx i njihove projekcije u IL thal. ne proširi u druga područja (status epilepticus) (Bertram, Epilepsy Res. ’03).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032" y="260648"/>
            <a:ext cx="4110856" cy="1143000"/>
          </a:xfrm>
        </p:spPr>
        <p:txBody>
          <a:bodyPr/>
          <a:lstStyle/>
          <a:p>
            <a:r>
              <a:rPr lang="hr-HR" dirty="0" smtClean="0"/>
              <a:t>Simptomi i znakovi</a:t>
            </a:r>
            <a:endParaRPr lang="hr-HR" dirty="0"/>
          </a:p>
        </p:txBody>
      </p:sp>
      <p:pic>
        <p:nvPicPr>
          <p:cNvPr id="4" name="Picture 3" descr="signs and symptom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618759" cy="2780928"/>
          </a:xfrm>
          <a:prstGeom prst="rect">
            <a:avLst/>
          </a:prstGeom>
        </p:spPr>
      </p:pic>
      <p:pic>
        <p:nvPicPr>
          <p:cNvPr id="5" name="Picture 4" descr="typ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96356" y="2780928"/>
            <a:ext cx="6600974" cy="407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Promjene sinaptičke učinkovitosti sinapsi HF</a:t>
            </a:r>
            <a:endParaRPr lang="en-GB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915400" cy="1390650"/>
          </a:xfrm>
        </p:spPr>
        <p:txBody>
          <a:bodyPr/>
          <a:lstStyle/>
          <a:p>
            <a:r>
              <a:rPr lang="hr-HR"/>
              <a:t>1949. Hebb: hipoteza dvostrukog traga</a:t>
            </a:r>
          </a:p>
          <a:p>
            <a:r>
              <a:rPr lang="hr-HR"/>
              <a:t>1973. Bliss i Lomo: LTP (“vanilija”)</a:t>
            </a:r>
            <a:endParaRPr lang="en-GB"/>
          </a:p>
        </p:txBody>
      </p:sp>
      <p:pic>
        <p:nvPicPr>
          <p:cNvPr id="25605" name="Picture 5" descr="folijaLT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743200"/>
            <a:ext cx="5943600" cy="4114800"/>
          </a:xfrm>
          <a:prstGeom prst="rect">
            <a:avLst/>
          </a:prstGeom>
          <a:noFill/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6705600" y="33528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6781800" y="2209800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1600">
                <a:latin typeface="Arial" charset="0"/>
              </a:rPr>
              <a:t>+ “čokolada” (Llinas)</a:t>
            </a: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509000" cy="1143000"/>
          </a:xfrm>
        </p:spPr>
        <p:txBody>
          <a:bodyPr/>
          <a:lstStyle/>
          <a:p>
            <a:r>
              <a:rPr lang="hr-HR"/>
              <a:t>Uloga NMDA receptora u LTP</a:t>
            </a:r>
            <a:endParaRPr lang="en-GB"/>
          </a:p>
        </p:txBody>
      </p:sp>
      <p:pic>
        <p:nvPicPr>
          <p:cNvPr id="44035" name="Picture 1027" descr="alb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52600"/>
            <a:ext cx="1600200" cy="1733550"/>
          </a:xfrm>
          <a:prstGeom prst="rect">
            <a:avLst/>
          </a:prstGeom>
          <a:noFill/>
        </p:spPr>
      </p:pic>
      <p:pic>
        <p:nvPicPr>
          <p:cNvPr id="44036" name="Picture 1028" descr="alb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752600"/>
            <a:ext cx="1657350" cy="1752600"/>
          </a:xfrm>
          <a:prstGeom prst="rect">
            <a:avLst/>
          </a:prstGeom>
          <a:noFill/>
        </p:spPr>
      </p:pic>
      <p:pic>
        <p:nvPicPr>
          <p:cNvPr id="44037" name="Picture 1029" descr="alb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752600"/>
            <a:ext cx="1665288" cy="1758950"/>
          </a:xfrm>
          <a:prstGeom prst="rect">
            <a:avLst/>
          </a:prstGeom>
          <a:noFill/>
        </p:spPr>
      </p:pic>
      <p:pic>
        <p:nvPicPr>
          <p:cNvPr id="44038" name="Picture 1030" descr="alb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1752600"/>
            <a:ext cx="1828800" cy="1752600"/>
          </a:xfrm>
          <a:prstGeom prst="rect">
            <a:avLst/>
          </a:prstGeom>
          <a:noFill/>
        </p:spPr>
      </p:pic>
      <p:pic>
        <p:nvPicPr>
          <p:cNvPr id="44039" name="Picture 1031" descr="alb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1752600"/>
            <a:ext cx="1752600" cy="1752600"/>
          </a:xfrm>
          <a:prstGeom prst="rect">
            <a:avLst/>
          </a:prstGeom>
          <a:noFill/>
        </p:spPr>
      </p:pic>
      <p:sp>
        <p:nvSpPr>
          <p:cNvPr id="44040" name="Text Box 1032"/>
          <p:cNvSpPr txBox="1">
            <a:spLocks noChangeArrowheads="1"/>
          </p:cNvSpPr>
          <p:nvPr/>
        </p:nvSpPr>
        <p:spPr bwMode="auto">
          <a:xfrm>
            <a:off x="762000" y="3657600"/>
            <a:ext cx="8001000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</a:pPr>
            <a:r>
              <a:rPr kumimoji="1" lang="hr-HR" sz="2800">
                <a:latin typeface="Tahoma" pitchFamily="34" charset="0"/>
              </a:rPr>
              <a:t> </a:t>
            </a:r>
            <a:r>
              <a:rPr kumimoji="1" lang="hr-HR">
                <a:latin typeface="Tahoma" pitchFamily="34" charset="0"/>
              </a:rPr>
              <a:t>NMDA receptor se ponaša kao detektor spregnutog  djelovanja (</a:t>
            </a:r>
            <a:r>
              <a:rPr kumimoji="1" lang="hr-HR">
                <a:solidFill>
                  <a:srgbClr val="FF3300"/>
                </a:solidFill>
                <a:latin typeface="Tahoma" pitchFamily="34" charset="0"/>
              </a:rPr>
              <a:t>asocijativnost</a:t>
            </a:r>
            <a:r>
              <a:rPr kumimoji="1" lang="hr-HR">
                <a:latin typeface="Tahoma" pitchFamily="34" charset="0"/>
              </a:rPr>
              <a:t>), </a:t>
            </a:r>
            <a:r>
              <a:rPr kumimoji="1" lang="hr-HR">
                <a:solidFill>
                  <a:schemeClr val="tx2"/>
                </a:solidFill>
                <a:latin typeface="Tahoma" pitchFamily="34" charset="0"/>
              </a:rPr>
              <a:t>jer</a:t>
            </a:r>
            <a:r>
              <a:rPr kumimoji="1" lang="hr-HR">
                <a:latin typeface="Tahoma" pitchFamily="34" charset="0"/>
              </a:rPr>
              <a:t> za indukciju LTP zahtijeva: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AutoNum type="arabicPeriod"/>
            </a:pPr>
            <a:r>
              <a:rPr kumimoji="1" lang="hr-HR">
                <a:latin typeface="Tahoma" pitchFamily="34" charset="0"/>
              </a:rPr>
              <a:t> vezanje za receptorno mjesto (</a:t>
            </a:r>
            <a:r>
              <a:rPr kumimoji="1" lang="hr-HR">
                <a:solidFill>
                  <a:srgbClr val="FF3300"/>
                </a:solidFill>
                <a:latin typeface="Tahoma" pitchFamily="34" charset="0"/>
              </a:rPr>
              <a:t>specifičnost</a:t>
            </a:r>
            <a:r>
              <a:rPr kumimoji="1" lang="hr-HR">
                <a:latin typeface="Tahoma" pitchFamily="34" charset="0"/>
              </a:rPr>
              <a:t>) i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AutoNum type="arabicPeriod"/>
            </a:pPr>
            <a:r>
              <a:rPr kumimoji="1" lang="hr-HR">
                <a:latin typeface="Tahoma" pitchFamily="34" charset="0"/>
              </a:rPr>
              <a:t> prethodnu ili istovremenu depolarizaciju postsinaptičke membrane (da bi se odstranili ioni Mg2+) (</a:t>
            </a:r>
            <a:r>
              <a:rPr kumimoji="1" lang="hr-HR">
                <a:solidFill>
                  <a:srgbClr val="FF3300"/>
                </a:solidFill>
                <a:latin typeface="Tahoma" pitchFamily="34" charset="0"/>
              </a:rPr>
              <a:t>kooperativnost</a:t>
            </a:r>
            <a:r>
              <a:rPr kumimoji="1" lang="hr-HR">
                <a:latin typeface="Tahoma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AutoNum type="arabicPeriod"/>
            </a:pPr>
            <a:r>
              <a:rPr kumimoji="1" lang="hr-HR">
                <a:latin typeface="Tahoma" pitchFamily="34" charset="0"/>
              </a:rPr>
              <a:t> retrogradni difuzibilni signal (NO) omogućuje potencijaciju susjednih sinapsi</a:t>
            </a:r>
            <a:endParaRPr kumimoji="1" lang="en-GB" sz="28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7772400" cy="1143000"/>
          </a:xfrm>
        </p:spPr>
        <p:txBody>
          <a:bodyPr/>
          <a:lstStyle/>
          <a:p>
            <a:r>
              <a:rPr lang="hr-HR"/>
              <a:t>Dokaz uloge LTP u učenju</a:t>
            </a:r>
            <a:endParaRPr lang="en-GB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178800" cy="4876800"/>
          </a:xfrm>
        </p:spPr>
        <p:txBody>
          <a:bodyPr/>
          <a:lstStyle/>
          <a:p>
            <a:pPr marL="609600" indent="-609600">
              <a:buFont typeface="Monotype Sorts" pitchFamily="2" charset="2"/>
              <a:buNone/>
            </a:pPr>
            <a:r>
              <a:rPr lang="hr-HR"/>
              <a:t>Injiciranje antagonista NMDA receptora (2-amino-5-fosfonovalerične kiseline):       </a:t>
            </a:r>
          </a:p>
          <a:p>
            <a:pPr marL="990600" lvl="1" indent="-533400"/>
            <a:r>
              <a:rPr lang="hr-HR" sz="1800"/>
              <a:t>spriječava nastanak LTP u bloku (lameli) hipokampalnog tkiva,</a:t>
            </a:r>
          </a:p>
          <a:p>
            <a:pPr marL="990600" lvl="1" indent="-533400"/>
            <a:endParaRPr lang="hr-HR" sz="1800"/>
          </a:p>
          <a:p>
            <a:pPr marL="990600" lvl="1" indent="-533400"/>
            <a:r>
              <a:rPr lang="hr-HR" sz="1800"/>
              <a:t>spriječava učenje na razini ponašanja (Morrisov test pronalaženja platforme uronjene u vodi)</a:t>
            </a:r>
          </a:p>
          <a:p>
            <a:pPr marL="609600" indent="-609600">
              <a:buFont typeface="Monotype Sorts" pitchFamily="2" charset="2"/>
              <a:buNone/>
            </a:pPr>
            <a:r>
              <a:rPr lang="hr-HR" sz="1800"/>
              <a:t>        				- oba učinka razmjerna su dozi</a:t>
            </a:r>
            <a:endParaRPr lang="en-GB" sz="1800"/>
          </a:p>
        </p:txBody>
      </p:sp>
      <p:pic>
        <p:nvPicPr>
          <p:cNvPr id="27652" name="Picture 4" descr="Morriswaterma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4792663"/>
            <a:ext cx="6483350" cy="1793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15888"/>
            <a:ext cx="7772400" cy="1143000"/>
          </a:xfrm>
        </p:spPr>
        <p:txBody>
          <a:bodyPr/>
          <a:lstStyle/>
          <a:p>
            <a:r>
              <a:rPr lang="hr-HR" sz="2800"/>
              <a:t>Fiziološki ritmovi HF i hipoteza učenja u 2 koraka (Gyorgy Buzsaki et al.)</a:t>
            </a:r>
            <a:endParaRPr lang="en-GB" sz="280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4191000" cy="3276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000" dirty="0">
                <a:latin typeface="Arial" pitchFamily="34" charset="0"/>
              </a:rPr>
              <a:t>1. </a:t>
            </a:r>
            <a:r>
              <a:rPr lang="hr-HR" sz="2000" dirty="0">
                <a:latin typeface="Arial" pitchFamily="34" charset="0"/>
              </a:rPr>
              <a:t>korak</a:t>
            </a:r>
            <a:r>
              <a:rPr lang="en-GB" sz="2000" dirty="0">
                <a:latin typeface="Arial" pitchFamily="34" charset="0"/>
              </a:rPr>
              <a:t>: “</a:t>
            </a:r>
            <a:r>
              <a:rPr lang="hr-HR" sz="2000" dirty="0" err="1">
                <a:latin typeface="Arial" pitchFamily="34" charset="0"/>
              </a:rPr>
              <a:t>explore</a:t>
            </a:r>
            <a:r>
              <a:rPr lang="hr-HR" sz="2000" dirty="0">
                <a:latin typeface="Arial" pitchFamily="34" charset="0"/>
              </a:rPr>
              <a:t> </a:t>
            </a:r>
            <a:r>
              <a:rPr lang="hr-HR" sz="2000" dirty="0" err="1">
                <a:latin typeface="Arial" pitchFamily="34" charset="0"/>
              </a:rPr>
              <a:t>and</a:t>
            </a:r>
            <a:r>
              <a:rPr lang="hr-HR" sz="2000" dirty="0">
                <a:latin typeface="Arial" pitchFamily="34" charset="0"/>
              </a:rPr>
              <a:t> </a:t>
            </a:r>
            <a:r>
              <a:rPr lang="hr-HR" sz="2000" dirty="0" err="1">
                <a:latin typeface="Arial" pitchFamily="34" charset="0"/>
              </a:rPr>
              <a:t>experience</a:t>
            </a:r>
            <a:r>
              <a:rPr lang="en-GB" sz="2000" dirty="0">
                <a:latin typeface="Arial" pitchFamily="34" charset="0"/>
              </a:rPr>
              <a:t>” - </a:t>
            </a:r>
            <a:r>
              <a:rPr lang="en-GB" sz="2000" dirty="0">
                <a:solidFill>
                  <a:srgbClr val="FF3300"/>
                </a:solidFill>
                <a:latin typeface="Arial" pitchFamily="34" charset="0"/>
              </a:rPr>
              <a:t>theta r</a:t>
            </a:r>
            <a:r>
              <a:rPr lang="hr-HR" sz="2000" dirty="0" err="1">
                <a:solidFill>
                  <a:srgbClr val="FF3300"/>
                </a:solidFill>
                <a:latin typeface="Arial" pitchFamily="34" charset="0"/>
              </a:rPr>
              <a:t>itam</a:t>
            </a:r>
            <a:r>
              <a:rPr lang="hr-HR" sz="2000" dirty="0">
                <a:solidFill>
                  <a:srgbClr val="FF3300"/>
                </a:solidFill>
                <a:latin typeface="Arial" pitchFamily="34" charset="0"/>
              </a:rPr>
              <a:t>:</a:t>
            </a:r>
            <a:endParaRPr lang="hr-HR" sz="2000" dirty="0">
              <a:latin typeface="Arial" pitchFamily="34" charset="0"/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hr-HR" sz="2000" dirty="0">
                <a:latin typeface="Arial" pitchFamily="34" charset="0"/>
              </a:rPr>
              <a:t>	</a:t>
            </a:r>
            <a:r>
              <a:rPr lang="hr-HR" sz="2000" dirty="0" err="1">
                <a:solidFill>
                  <a:schemeClr val="accent1"/>
                </a:solidFill>
                <a:latin typeface="Arial" pitchFamily="34" charset="0"/>
              </a:rPr>
              <a:t>disinhibicijom</a:t>
            </a:r>
            <a:r>
              <a:rPr lang="hr-HR" sz="2000" dirty="0">
                <a:solidFill>
                  <a:schemeClr val="accent1"/>
                </a:solidFill>
                <a:latin typeface="Arial" pitchFamily="34" charset="0"/>
              </a:rPr>
              <a:t> inhibicijskih </a:t>
            </a:r>
            <a:r>
              <a:rPr lang="hr-HR" sz="2000" dirty="0" err="1">
                <a:solidFill>
                  <a:schemeClr val="accent1"/>
                </a:solidFill>
                <a:latin typeface="Arial" pitchFamily="34" charset="0"/>
              </a:rPr>
              <a:t>intern</a:t>
            </a:r>
            <a:r>
              <a:rPr lang="hr-HR" sz="2000" dirty="0">
                <a:solidFill>
                  <a:schemeClr val="accent1"/>
                </a:solidFill>
                <a:latin typeface="Arial" pitchFamily="34" charset="0"/>
              </a:rPr>
              <a:t>.</a:t>
            </a:r>
            <a:endParaRPr lang="en-GB" sz="2000" dirty="0">
              <a:solidFill>
                <a:schemeClr val="accent1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</a:pPr>
            <a:endParaRPr lang="en-GB" sz="2000" dirty="0">
              <a:latin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2000" dirty="0">
                <a:latin typeface="Arial" pitchFamily="34" charset="0"/>
              </a:rPr>
              <a:t>2. </a:t>
            </a:r>
            <a:r>
              <a:rPr lang="hr-HR" sz="2000" dirty="0">
                <a:latin typeface="Arial" pitchFamily="34" charset="0"/>
              </a:rPr>
              <a:t>korak</a:t>
            </a:r>
            <a:r>
              <a:rPr lang="en-GB" sz="2000" dirty="0">
                <a:latin typeface="Arial" pitchFamily="34" charset="0"/>
              </a:rPr>
              <a:t>: “</a:t>
            </a:r>
            <a:r>
              <a:rPr lang="hr-HR" sz="2000" dirty="0" err="1">
                <a:latin typeface="Arial" pitchFamily="34" charset="0"/>
              </a:rPr>
              <a:t>rest</a:t>
            </a:r>
            <a:r>
              <a:rPr lang="hr-HR" sz="2000" dirty="0">
                <a:latin typeface="Arial" pitchFamily="34" charset="0"/>
              </a:rPr>
              <a:t> </a:t>
            </a:r>
            <a:r>
              <a:rPr lang="hr-HR" sz="2000" dirty="0" err="1">
                <a:latin typeface="Arial" pitchFamily="34" charset="0"/>
              </a:rPr>
              <a:t>and</a:t>
            </a:r>
            <a:r>
              <a:rPr lang="hr-HR" sz="2000" dirty="0">
                <a:latin typeface="Arial" pitchFamily="34" charset="0"/>
              </a:rPr>
              <a:t> </a:t>
            </a:r>
            <a:r>
              <a:rPr lang="hr-HR" sz="2000" dirty="0" err="1">
                <a:latin typeface="Arial" pitchFamily="34" charset="0"/>
              </a:rPr>
              <a:t>consolidate</a:t>
            </a:r>
            <a:r>
              <a:rPr lang="en-GB" sz="2000" dirty="0">
                <a:latin typeface="Arial" pitchFamily="34" charset="0"/>
              </a:rPr>
              <a:t>”                     </a:t>
            </a:r>
            <a:r>
              <a:rPr lang="hr-HR" sz="2000" dirty="0">
                <a:latin typeface="Arial" pitchFamily="34" charset="0"/>
              </a:rPr>
              <a:t>   </a:t>
            </a:r>
            <a:r>
              <a:rPr lang="en-GB" sz="2000" dirty="0">
                <a:latin typeface="Arial" pitchFamily="34" charset="0"/>
              </a:rPr>
              <a:t>- </a:t>
            </a:r>
            <a:r>
              <a:rPr lang="hr-HR" sz="2000" dirty="0">
                <a:solidFill>
                  <a:srgbClr val="FF3300"/>
                </a:solidFill>
                <a:latin typeface="Arial" pitchFamily="34" charset="0"/>
              </a:rPr>
              <a:t>oštri valovi</a:t>
            </a:r>
            <a:r>
              <a:rPr lang="en-GB" sz="2000" dirty="0">
                <a:solidFill>
                  <a:srgbClr val="FF3300"/>
                </a:solidFill>
                <a:latin typeface="Arial" pitchFamily="34" charset="0"/>
              </a:rPr>
              <a:t>                   </a:t>
            </a:r>
            <a:r>
              <a:rPr lang="hr-HR" sz="2000" dirty="0" err="1">
                <a:solidFill>
                  <a:srgbClr val="FF3300"/>
                </a:solidFill>
                <a:latin typeface="Arial" pitchFamily="34" charset="0"/>
              </a:rPr>
              <a:t>norm</a:t>
            </a:r>
            <a:r>
              <a:rPr lang="hr-HR" sz="2000" dirty="0">
                <a:solidFill>
                  <a:srgbClr val="FF3300"/>
                </a:solidFill>
                <a:latin typeface="Arial" pitchFamily="34" charset="0"/>
              </a:rPr>
              <a:t>.</a:t>
            </a:r>
            <a:r>
              <a:rPr lang="en-GB" sz="2000" dirty="0">
                <a:solidFill>
                  <a:srgbClr val="FF3300"/>
                </a:solidFill>
                <a:latin typeface="Arial" pitchFamily="34" charset="0"/>
              </a:rPr>
              <a:t>  </a:t>
            </a:r>
            <a:endParaRPr lang="hr-HR" sz="2000" dirty="0">
              <a:solidFill>
                <a:srgbClr val="FF3300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hr-HR" sz="2000" dirty="0">
                <a:latin typeface="Arial" pitchFamily="34" charset="0"/>
              </a:rPr>
              <a:t>	</a:t>
            </a:r>
            <a:r>
              <a:rPr lang="en-GB" sz="2000" dirty="0">
                <a:latin typeface="Arial" pitchFamily="34" charset="0"/>
              </a:rPr>
              <a:t>- ‘</a:t>
            </a:r>
            <a:r>
              <a:rPr lang="hr-HR" sz="2000" dirty="0" err="1">
                <a:latin typeface="Arial" pitchFamily="34" charset="0"/>
              </a:rPr>
              <a:t>hipokampalna</a:t>
            </a:r>
            <a:r>
              <a:rPr lang="hr-HR" sz="2000" dirty="0">
                <a:latin typeface="Arial" pitchFamily="34" charset="0"/>
              </a:rPr>
              <a:t> kompresija vremena</a:t>
            </a:r>
            <a:r>
              <a:rPr lang="en-GB" sz="2000" dirty="0" smtClean="0">
                <a:latin typeface="Arial" pitchFamily="34" charset="0"/>
              </a:rPr>
              <a:t>’</a:t>
            </a:r>
            <a:r>
              <a:rPr lang="hr-HR" sz="2000" dirty="0" smtClean="0">
                <a:latin typeface="Arial" pitchFamily="34" charset="0"/>
              </a:rPr>
              <a:t> (</a:t>
            </a:r>
            <a:r>
              <a:rPr lang="hr-HR" sz="2000" dirty="0" err="1" smtClean="0">
                <a:latin typeface="Arial" pitchFamily="34" charset="0"/>
              </a:rPr>
              <a:t>Buzsaki</a:t>
            </a:r>
            <a:r>
              <a:rPr lang="hr-HR" sz="2000" dirty="0" smtClean="0">
                <a:latin typeface="Arial" pitchFamily="34" charset="0"/>
              </a:rPr>
              <a:t>)</a:t>
            </a:r>
            <a:endParaRPr lang="en-GB" sz="2800" dirty="0"/>
          </a:p>
        </p:txBody>
      </p:sp>
      <p:pic>
        <p:nvPicPr>
          <p:cNvPr id="30727" name="Picture 7" descr="mrhftotalf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676400"/>
            <a:ext cx="5029200" cy="5181600"/>
          </a:xfrm>
          <a:prstGeom prst="rect">
            <a:avLst/>
          </a:prstGeom>
          <a:noFill/>
        </p:spPr>
      </p:pic>
      <p:pic>
        <p:nvPicPr>
          <p:cNvPr id="30728" name="Picture 8" descr="mrca3matri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752600"/>
            <a:ext cx="1828800" cy="1981200"/>
          </a:xfrm>
          <a:prstGeom prst="rect">
            <a:avLst/>
          </a:prstGeom>
          <a:noFill/>
        </p:spPr>
      </p:pic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152400" y="4724400"/>
            <a:ext cx="411480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000">
                <a:solidFill>
                  <a:schemeClr val="tx2"/>
                </a:solidFill>
                <a:latin typeface="Arial" pitchFamily="34" charset="0"/>
              </a:rPr>
              <a:t>Glavna obilježja </a:t>
            </a:r>
            <a:r>
              <a:rPr lang="en-US" sz="2000">
                <a:solidFill>
                  <a:schemeClr val="tx2"/>
                </a:solidFill>
                <a:latin typeface="Arial" pitchFamily="34" charset="0"/>
              </a:rPr>
              <a:t>CA3/CA1 </a:t>
            </a:r>
            <a:r>
              <a:rPr lang="hr-HR" sz="2000">
                <a:solidFill>
                  <a:schemeClr val="tx2"/>
                </a:solidFill>
                <a:latin typeface="Arial" pitchFamily="34" charset="0"/>
              </a:rPr>
              <a:t>neuronske mreže</a:t>
            </a:r>
            <a:r>
              <a:rPr lang="en-US" sz="2000">
                <a:solidFill>
                  <a:schemeClr val="tx2"/>
                </a:solidFill>
                <a:latin typeface="Arial" pitchFamily="34" charset="0"/>
              </a:rPr>
              <a:t>:</a:t>
            </a:r>
            <a:endParaRPr lang="en-US" sz="2000"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sz="2000">
                <a:latin typeface="Arial" pitchFamily="34" charset="0"/>
              </a:rPr>
              <a:t> Učenje iz jednog pokušaja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hr-HR" sz="2000">
                <a:latin typeface="Arial" pitchFamily="34" charset="0"/>
              </a:rPr>
              <a:t> Generalizacija</a:t>
            </a:r>
            <a:endParaRPr lang="en-US" sz="2000"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- </a:t>
            </a:r>
            <a:r>
              <a:rPr lang="hr-HR" sz="2000">
                <a:latin typeface="Arial" pitchFamily="34" charset="0"/>
              </a:rPr>
              <a:t>Otpornost na šum</a:t>
            </a:r>
            <a:endParaRPr lang="en-US"/>
          </a:p>
        </p:txBody>
      </p:sp>
      <p:sp>
        <p:nvSpPr>
          <p:cNvPr id="30746" name="AutoShape 26"/>
          <p:cNvSpPr>
            <a:spLocks noChangeArrowheads="1"/>
          </p:cNvSpPr>
          <p:nvPr/>
        </p:nvSpPr>
        <p:spPr bwMode="auto">
          <a:xfrm>
            <a:off x="1981200" y="30480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7772400" cy="1143000"/>
          </a:xfrm>
        </p:spPr>
        <p:txBody>
          <a:bodyPr/>
          <a:lstStyle/>
          <a:p>
            <a:r>
              <a:rPr lang="hr-HR"/>
              <a:t>Dokaz uloge LTP u učenju</a:t>
            </a:r>
            <a:endParaRPr lang="en-GB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8178800" cy="4876800"/>
          </a:xfrm>
        </p:spPr>
        <p:txBody>
          <a:bodyPr/>
          <a:lstStyle/>
          <a:p>
            <a:pPr marL="609600" indent="-609600">
              <a:buFont typeface="Monotype Sorts" pitchFamily="2" charset="2"/>
              <a:buNone/>
            </a:pPr>
            <a:r>
              <a:rPr lang="hr-HR" sz="2800"/>
              <a:t>Injiciranje antagonista NMDA receptora (npr. 2-amino-5-fosfonovalerične kiseline):       </a:t>
            </a:r>
          </a:p>
          <a:p>
            <a:pPr marL="990600" lvl="1" indent="-533400"/>
            <a:endParaRPr lang="hr-HR" sz="2400"/>
          </a:p>
          <a:p>
            <a:pPr marL="990600" lvl="1" indent="-533400"/>
            <a:r>
              <a:rPr lang="hr-HR" sz="2400"/>
              <a:t>sprečava nastanak LTP u bloku (lameli) hipokampalnog tkiva,</a:t>
            </a:r>
          </a:p>
          <a:p>
            <a:pPr marL="990600" lvl="1" indent="-533400"/>
            <a:endParaRPr lang="hr-HR" sz="2400"/>
          </a:p>
          <a:p>
            <a:pPr marL="990600" lvl="1" indent="-533400"/>
            <a:r>
              <a:rPr lang="hr-HR" sz="2400"/>
              <a:t>sprečava učenje na razini ponašanja (Morrisov test pronalaženja platforme uronjene u vodi)</a:t>
            </a:r>
          </a:p>
          <a:p>
            <a:pPr marL="609600" indent="-609600">
              <a:buFont typeface="Monotype Sorts" pitchFamily="2" charset="2"/>
              <a:buNone/>
            </a:pPr>
            <a:r>
              <a:rPr lang="hr-HR" sz="2800"/>
              <a:t>        - </a:t>
            </a:r>
            <a:r>
              <a:rPr lang="hr-HR" sz="2000"/>
              <a:t>oba učinka razmjerna su dozi</a:t>
            </a:r>
            <a:endParaRPr lang="en-GB" sz="2800"/>
          </a:p>
        </p:txBody>
      </p:sp>
      <p:pic>
        <p:nvPicPr>
          <p:cNvPr id="2048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1563" y="4673600"/>
            <a:ext cx="1722437" cy="2184400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126413" cy="1143000"/>
          </a:xfrm>
        </p:spPr>
        <p:txBody>
          <a:bodyPr/>
          <a:lstStyle/>
          <a:p>
            <a:r>
              <a:rPr lang="hr-HR" sz="3600"/>
              <a:t>Predmnijevani mehanizam konsolidacije</a:t>
            </a:r>
          </a:p>
        </p:txBody>
      </p:sp>
      <p:pic>
        <p:nvPicPr>
          <p:cNvPr id="123908" name="Picture 4" descr="konsolidacijaunc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2492375"/>
            <a:ext cx="7526338" cy="2620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356600" cy="1143000"/>
          </a:xfrm>
        </p:spPr>
        <p:txBody>
          <a:bodyPr/>
          <a:lstStyle/>
          <a:p>
            <a:r>
              <a:rPr lang="hr-HR" sz="3200"/>
              <a:t>Kako elektr. aktivnost pojedinačnog ili grupe neurona generira napadaj?</a:t>
            </a:r>
            <a:r>
              <a:rPr lang="hr-HR"/>
              <a:t> </a:t>
            </a:r>
          </a:p>
        </p:txBody>
      </p:sp>
      <p:pic>
        <p:nvPicPr>
          <p:cNvPr id="164868" name="Picture 4" descr="TLEE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5030788" cy="3122613"/>
          </a:xfrm>
          <a:prstGeom prst="rect">
            <a:avLst/>
          </a:prstGeom>
          <a:noFill/>
        </p:spPr>
      </p:pic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3200400" y="2209800"/>
            <a:ext cx="741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>
                <a:solidFill>
                  <a:schemeClr val="bg2"/>
                </a:solidFill>
              </a:rPr>
              <a:t>TLE</a:t>
            </a:r>
            <a:endParaRPr lang="en-GB">
              <a:solidFill>
                <a:schemeClr val="bg2"/>
              </a:solidFill>
            </a:endParaRPr>
          </a:p>
        </p:txBody>
      </p:sp>
      <p:pic>
        <p:nvPicPr>
          <p:cNvPr id="164870" name="Picture 6" descr="D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905000"/>
            <a:ext cx="3810000" cy="2686050"/>
          </a:xfrm>
          <a:prstGeom prst="rect">
            <a:avLst/>
          </a:prstGeom>
          <a:noFill/>
        </p:spPr>
      </p:pic>
      <p:sp>
        <p:nvSpPr>
          <p:cNvPr id="164871" name="Text Box 7"/>
          <p:cNvSpPr txBox="1">
            <a:spLocks noChangeArrowheads="1"/>
          </p:cNvSpPr>
          <p:nvPr/>
        </p:nvSpPr>
        <p:spPr bwMode="auto">
          <a:xfrm>
            <a:off x="0" y="4875213"/>
            <a:ext cx="89916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r-HR" sz="1800">
                <a:latin typeface="Tahoma" pitchFamily="34" charset="0"/>
              </a:rPr>
              <a:t>Svaki neuron unutra fokusa napadaja ima stereotipni, sinhronizirani električni </a:t>
            </a:r>
            <a:r>
              <a:rPr lang="hr-HR" sz="1800" i="1" u="sng">
                <a:latin typeface="Tahoma" pitchFamily="34" charset="0"/>
              </a:rPr>
              <a:t>odgovor</a:t>
            </a:r>
            <a:r>
              <a:rPr lang="hr-HR" sz="1800">
                <a:latin typeface="Tahoma" pitchFamily="34" charset="0"/>
              </a:rPr>
              <a:t>, tzv. PDS = nagla, velika (20-40mV), dugotrajna </a:t>
            </a:r>
            <a:r>
              <a:rPr lang="hr-HR" sz="1800" u="sng">
                <a:solidFill>
                  <a:srgbClr val="FF3300"/>
                </a:solidFill>
                <a:latin typeface="Tahoma" pitchFamily="34" charset="0"/>
              </a:rPr>
              <a:t>depolarizacija</a:t>
            </a:r>
            <a:r>
              <a:rPr lang="hr-HR" sz="1800">
                <a:latin typeface="Tahoma" pitchFamily="34" charset="0"/>
              </a:rPr>
              <a:t> (50-200 ms), uslijed aktivacije AMPA i NMDA rec. koja generira veći broj AP (PDS = samo “pojačani” odgovor onog što se i inače zbiva u svim pir. neuronima možd. kore (EPSP -&gt; IPSP).</a:t>
            </a:r>
          </a:p>
          <a:p>
            <a:r>
              <a:rPr lang="hr-HR" sz="1800">
                <a:latin typeface="Tahoma" pitchFamily="34" charset="0"/>
              </a:rPr>
              <a:t>Većina neurona u normalnim okolnostima ne pokazuje PDS, ali npr. </a:t>
            </a:r>
            <a:r>
              <a:rPr lang="hr-HR" sz="1800" b="1">
                <a:latin typeface="Tahoma" pitchFamily="34" charset="0"/>
              </a:rPr>
              <a:t>naročito CA3</a:t>
            </a:r>
            <a:r>
              <a:rPr lang="hr-HR" sz="1800">
                <a:latin typeface="Tahoma" pitchFamily="34" charset="0"/>
              </a:rPr>
              <a:t> pir.</a:t>
            </a:r>
          </a:p>
          <a:p>
            <a:r>
              <a:rPr lang="hr-HR" sz="1800">
                <a:latin typeface="Tahoma" pitchFamily="34" charset="0"/>
              </a:rPr>
              <a:t>neuroni zbog svoje specijalizirane uloge u pamćenju (autoasocijativni matriks) pokazuju PDS i tijekom uobičajene aktivacije – vidi kasnije! </a:t>
            </a:r>
          </a:p>
          <a:p>
            <a:endParaRPr lang="en-GB" sz="1800">
              <a:latin typeface="Tahoma" pitchFamily="34" charset="0"/>
            </a:endParaRPr>
          </a:p>
        </p:txBody>
      </p:sp>
      <p:sp>
        <p:nvSpPr>
          <p:cNvPr id="164872" name="Text Box 8"/>
          <p:cNvSpPr txBox="1">
            <a:spLocks noChangeArrowheads="1"/>
          </p:cNvSpPr>
          <p:nvPr/>
        </p:nvSpPr>
        <p:spPr bwMode="auto">
          <a:xfrm>
            <a:off x="5943600" y="3124200"/>
            <a:ext cx="87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>
                <a:solidFill>
                  <a:schemeClr val="bg2"/>
                </a:solidFill>
              </a:rPr>
              <a:t>EPSP</a:t>
            </a:r>
            <a:endParaRPr lang="en-GB">
              <a:solidFill>
                <a:schemeClr val="bg2"/>
              </a:solidFill>
            </a:endParaRPr>
          </a:p>
        </p:txBody>
      </p:sp>
      <p:sp>
        <p:nvSpPr>
          <p:cNvPr id="164873" name="Text Box 9"/>
          <p:cNvSpPr txBox="1">
            <a:spLocks noChangeArrowheads="1"/>
          </p:cNvSpPr>
          <p:nvPr/>
        </p:nvSpPr>
        <p:spPr bwMode="auto">
          <a:xfrm>
            <a:off x="6781800" y="4038600"/>
            <a:ext cx="795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>
                <a:solidFill>
                  <a:schemeClr val="bg2"/>
                </a:solidFill>
              </a:rPr>
              <a:t>IPSP</a:t>
            </a:r>
            <a:endParaRPr lang="en-GB">
              <a:solidFill>
                <a:schemeClr val="bg2"/>
              </a:solidFill>
            </a:endParaRPr>
          </a:p>
        </p:txBody>
      </p:sp>
      <p:sp>
        <p:nvSpPr>
          <p:cNvPr id="164874" name="Text Box 10"/>
          <p:cNvSpPr txBox="1">
            <a:spLocks noChangeArrowheads="1"/>
          </p:cNvSpPr>
          <p:nvPr/>
        </p:nvSpPr>
        <p:spPr bwMode="auto">
          <a:xfrm>
            <a:off x="1905000" y="4495800"/>
            <a:ext cx="2432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1600">
                <a:solidFill>
                  <a:srgbClr val="008000"/>
                </a:solidFill>
              </a:rPr>
              <a:t>(nazofaringealna elektroda)</a:t>
            </a:r>
            <a:endParaRPr lang="en-GB" sz="1600">
              <a:solidFill>
                <a:srgbClr val="008000"/>
              </a:solidFill>
            </a:endParaRPr>
          </a:p>
        </p:txBody>
      </p:sp>
      <p:sp>
        <p:nvSpPr>
          <p:cNvPr id="164875" name="Rectangle 11"/>
          <p:cNvSpPr>
            <a:spLocks noChangeArrowheads="1"/>
          </p:cNvSpPr>
          <p:nvPr/>
        </p:nvSpPr>
        <p:spPr bwMode="auto">
          <a:xfrm>
            <a:off x="6705600" y="1905000"/>
            <a:ext cx="22098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kumimoji="1" lang="hr-HR" sz="900">
                <a:solidFill>
                  <a:schemeClr val="bg2"/>
                </a:solidFill>
                <a:latin typeface="Tahoma" pitchFamily="34" charset="0"/>
              </a:rPr>
              <a:t>Fokalna epi je karakt. šiljcima i valovima u interiktalnom razdoblju (za vrijeme kojeg nema kliničkih simptoma): šiljci nastaju uslijed ekscitatornog inputa, a valovi uslijed inhibitornih djelovanja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7772400" cy="1143000"/>
          </a:xfrm>
        </p:spPr>
        <p:txBody>
          <a:bodyPr/>
          <a:lstStyle/>
          <a:p>
            <a:r>
              <a:rPr lang="hr-HR"/>
              <a:t>PDS u CA3 in vivo</a:t>
            </a:r>
            <a:endParaRPr lang="en-GB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657725"/>
            <a:ext cx="3733800" cy="440055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hr-HR" sz="1600" b="1"/>
              <a:t>Okidanje CA3 pir. neurona: veličina trokuta odražava stupanj potencijacije putem mahovinastih vlakana (crni kvadratići), kao rezultat slijeda aktivacija tijekom učenja (ekploracije).</a:t>
            </a:r>
            <a:r>
              <a:rPr lang="hr-HR" sz="2000"/>
              <a:t> Zašto se CA3</a:t>
            </a:r>
          </a:p>
          <a:p>
            <a:pPr>
              <a:buFont typeface="Monotype Sorts" pitchFamily="2" charset="2"/>
              <a:buNone/>
            </a:pPr>
            <a:r>
              <a:rPr lang="hr-HR" sz="2000"/>
              <a:t>	područje nije više povećalo?</a:t>
            </a:r>
            <a:endParaRPr lang="en-GB" sz="2000"/>
          </a:p>
        </p:txBody>
      </p:sp>
      <p:pic>
        <p:nvPicPr>
          <p:cNvPr id="182276" name="Picture 4" descr="CA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00200"/>
            <a:ext cx="3021013" cy="3071813"/>
          </a:xfrm>
          <a:prstGeom prst="rect">
            <a:avLst/>
          </a:prstGeom>
          <a:noFill/>
        </p:spPr>
      </p:pic>
      <p:pic>
        <p:nvPicPr>
          <p:cNvPr id="182277" name="Picture 5" descr="CA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752600"/>
            <a:ext cx="3714750" cy="2333625"/>
          </a:xfrm>
          <a:prstGeom prst="rect">
            <a:avLst/>
          </a:prstGeom>
          <a:noFill/>
        </p:spPr>
      </p:pic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3733800" y="4114800"/>
            <a:ext cx="5567363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r-HR" sz="1800" b="1">
                <a:latin typeface="Tahoma" pitchFamily="34" charset="0"/>
              </a:rPr>
              <a:t>Pražnjenje potenciranih stanica: okidanje započinje najpotenciraniji neuron 3, a ekscitacija se progresivno širi i prema manje potenciranim neuronima (polisinaptička reverberacija) putem Schafferovih povratnih kolaterala (crne linije). Povratna konvergirajuća ekscitacija je najveća na stanici 3, pa je i vjerojatnost za nastanak LTP u njoj najveća.</a:t>
            </a:r>
            <a:endParaRPr lang="en-GB" sz="1800" b="1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hr-HR"/>
              <a:t>Naknadna hiperpolarizacija</a:t>
            </a:r>
            <a:endParaRPr lang="en-GB"/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178800" cy="5867400"/>
          </a:xfrm>
        </p:spPr>
        <p:txBody>
          <a:bodyPr/>
          <a:lstStyle/>
          <a:p>
            <a:r>
              <a:rPr lang="hr-HR" sz="1800" b="1"/>
              <a:t>Tzv. naknadna hiperpolarizacija putem polaritet-ovisnih Ca2+ i K+ kanala, te GABA</a:t>
            </a:r>
            <a:r>
              <a:rPr lang="hr-HR" sz="1800" b="1" baseline="-25000"/>
              <a:t>A</a:t>
            </a:r>
            <a:r>
              <a:rPr lang="hr-HR" sz="1800" b="1"/>
              <a:t> (benzodiazepini pojačavaju, fenobarbiton pojačava ali ima i sedacijsko djelovanje) i GABA</a:t>
            </a:r>
            <a:r>
              <a:rPr lang="hr-HR" sz="1800" b="1" baseline="-25000"/>
              <a:t>B</a:t>
            </a:r>
            <a:r>
              <a:rPr lang="hr-HR" sz="1800" b="1"/>
              <a:t> receptora određuje duljinu trajanja PDS</a:t>
            </a:r>
            <a:r>
              <a:rPr lang="hr-HR" sz="1800"/>
              <a:t> (</a:t>
            </a:r>
            <a:r>
              <a:rPr lang="hr-HR" sz="1400"/>
              <a:t>može biti skraćen i na druge načine: npr. putem blokade polaritet ovisnih Na+ kanala – fenitoin i karbamazepin; valproat – inhibicija GABA transaminaze, itd</a:t>
            </a:r>
            <a:r>
              <a:rPr lang="hr-HR" sz="1800"/>
              <a:t>.)</a:t>
            </a:r>
          </a:p>
          <a:p>
            <a:pPr>
              <a:buFont typeface="Monotype Sorts" pitchFamily="2" charset="2"/>
              <a:buNone/>
            </a:pPr>
            <a:endParaRPr lang="hr-HR" sz="1800"/>
          </a:p>
          <a:p>
            <a:r>
              <a:rPr lang="hr-HR" sz="1800" b="1"/>
              <a:t>Nije jasno zašto sačuvani GABAergički neuroni ne uspijevaju ograničiti sinhronizaciju okidanja i širenje napadaja (mora sinhrono okidati &gt;1000 neurona da bi postojale kliničke manifestacije); dolazi do smanjenja ekspresije delta i alfa-5 podjedinice GABA</a:t>
            </a:r>
            <a:r>
              <a:rPr lang="hr-HR" sz="1800" b="1" baseline="-25000"/>
              <a:t>A</a:t>
            </a:r>
            <a:r>
              <a:rPr lang="hr-HR" sz="1800" b="1"/>
              <a:t> rec. U zrnatim stanicama i alfa-2 i beta1-3 podjedinica u CA</a:t>
            </a:r>
            <a:r>
              <a:rPr lang="hr-HR" sz="1800"/>
              <a:t> (</a:t>
            </a:r>
            <a:r>
              <a:rPr lang="hr-HR" sz="1200"/>
              <a:t>Nishimura T et al. Altered expression of GABAA and GABAB receptor subunit mRNAs in the hippocampus after kindling and electrically induced status epilepticus. Neuroscience 2005, u tisku</a:t>
            </a:r>
            <a:r>
              <a:rPr lang="hr-HR" sz="1800"/>
              <a:t>).</a:t>
            </a:r>
          </a:p>
          <a:p>
            <a:pPr>
              <a:buFont typeface="Monotype Sorts" pitchFamily="2" charset="2"/>
              <a:buNone/>
            </a:pPr>
            <a:endParaRPr lang="hr-HR" sz="1800"/>
          </a:p>
          <a:p>
            <a:r>
              <a:rPr lang="hr-HR" sz="1800" b="1"/>
              <a:t>Brojni drugi činitelji doprinose PDS i naknadnoj hiperpolarizaciji</a:t>
            </a:r>
            <a:r>
              <a:rPr lang="hr-HR" sz="1800"/>
              <a:t>, </a:t>
            </a:r>
            <a:r>
              <a:rPr lang="hr-HR" sz="1200"/>
              <a:t>npr. febrilne konvulzije, manjak vit. B (B</a:t>
            </a:r>
            <a:r>
              <a:rPr lang="hr-HR" sz="1200" baseline="-25000"/>
              <a:t>6</a:t>
            </a:r>
            <a:r>
              <a:rPr lang="hr-HR" sz="1200"/>
              <a:t> – piridoksal fosfat je kofaktor za GAD), estrogeni pov. (menstrualni ciklus &lt;- -&gt; epi, itd.), testosteron i progesteroni smanj. izbijanja</a:t>
            </a:r>
            <a:r>
              <a:rPr lang="hr-HR" sz="1800"/>
              <a:t> </a:t>
            </a:r>
            <a:endParaRPr lang="en-GB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509000" cy="1143000"/>
          </a:xfrm>
        </p:spPr>
        <p:txBody>
          <a:bodyPr/>
          <a:lstStyle/>
          <a:p>
            <a:r>
              <a:rPr lang="hr-HR"/>
              <a:t>Koliko je vremena potrebno za trajno zapamćivanje?</a:t>
            </a:r>
            <a:endParaRPr lang="en-GB"/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1788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/>
              <a:t>Nakon stjecanja iskustva za konsolidaciju zapamćenog potrebno je 6-8 tjedana (Squire, Zola-Morgan i Amaral, 1989)</a:t>
            </a:r>
          </a:p>
          <a:p>
            <a:pPr>
              <a:lnSpc>
                <a:spcPct val="90000"/>
              </a:lnSpc>
            </a:pPr>
            <a:endParaRPr lang="hr-HR"/>
          </a:p>
          <a:p>
            <a:pPr>
              <a:lnSpc>
                <a:spcPct val="90000"/>
              </a:lnSpc>
            </a:pPr>
            <a:r>
              <a:rPr lang="hr-HR">
                <a:sym typeface="Symbol" pitchFamily="18" charset="2"/>
              </a:rPr>
              <a:t> </a:t>
            </a:r>
            <a:r>
              <a:rPr lang="hr-HR"/>
              <a:t>HF: 1. Povezuje informacije iz različitih područja Cx za vrijeme učenja, 2. Nakon razdoblja od 6-8 tjedana konsolidira navedene informacije iz CA1 mreže u neokorteks tako da postaju dostupne i neovisno od HF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7772400" cy="755576"/>
          </a:xfrm>
        </p:spPr>
        <p:txBody>
          <a:bodyPr/>
          <a:lstStyle/>
          <a:p>
            <a:r>
              <a:rPr lang="hr-HR" dirty="0" smtClean="0"/>
              <a:t>Dd sinkopa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9912" y="188640"/>
            <a:ext cx="4824536" cy="462930"/>
          </a:xfrm>
        </p:spPr>
        <p:txBody>
          <a:bodyPr/>
          <a:lstStyle/>
          <a:p>
            <a:pPr>
              <a:buNone/>
            </a:pPr>
            <a:r>
              <a:rPr lang="hr-HR" sz="1200" dirty="0" smtClean="0"/>
              <a:t>kratkotrajan gubitak svijesti zbog </a:t>
            </a:r>
            <a:r>
              <a:rPr lang="hr-HR" sz="1200" dirty="0" err="1" smtClean="0"/>
              <a:t>hipoksije</a:t>
            </a:r>
            <a:r>
              <a:rPr lang="hr-HR" sz="1200" dirty="0" smtClean="0"/>
              <a:t> ili </a:t>
            </a:r>
            <a:r>
              <a:rPr lang="hr-HR" sz="1200" dirty="0" err="1" smtClean="0"/>
              <a:t>ishemije</a:t>
            </a:r>
            <a:r>
              <a:rPr lang="hr-HR" sz="1200" dirty="0" smtClean="0"/>
              <a:t> mozga</a:t>
            </a:r>
            <a:endParaRPr lang="hr-HR" sz="1200" dirty="0"/>
          </a:p>
        </p:txBody>
      </p:sp>
      <p:pic>
        <p:nvPicPr>
          <p:cNvPr id="4" name="Picture 3" descr="sinkopa sche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5" y="692695"/>
            <a:ext cx="2325698" cy="3672409"/>
          </a:xfrm>
          <a:prstGeom prst="rect">
            <a:avLst/>
          </a:prstGeom>
        </p:spPr>
      </p:pic>
      <p:pic>
        <p:nvPicPr>
          <p:cNvPr id="5" name="Picture 4" descr="sinkopa najcesci uzro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476672"/>
            <a:ext cx="5652121" cy="2737050"/>
          </a:xfrm>
          <a:prstGeom prst="rect">
            <a:avLst/>
          </a:prstGeom>
        </p:spPr>
      </p:pic>
      <p:pic>
        <p:nvPicPr>
          <p:cNvPr id="6" name="Picture 5" descr="sinkopa epi d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3190875"/>
            <a:ext cx="5652120" cy="3667125"/>
          </a:xfrm>
          <a:prstGeom prst="rect">
            <a:avLst/>
          </a:prstGeom>
        </p:spPr>
      </p:pic>
      <p:pic>
        <p:nvPicPr>
          <p:cNvPr id="7" name="Picture 6" descr="non-epi seizur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12776"/>
            <a:ext cx="1187624" cy="1831696"/>
          </a:xfrm>
          <a:prstGeom prst="rect">
            <a:avLst/>
          </a:prstGeom>
        </p:spPr>
      </p:pic>
      <p:pic>
        <p:nvPicPr>
          <p:cNvPr id="8" name="Picture 7" descr="grand m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4329347"/>
            <a:ext cx="3491880" cy="2528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frenchC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4613275" cy="6096000"/>
          </a:xfrm>
          <a:prstGeom prst="rect">
            <a:avLst/>
          </a:prstGeom>
          <a:noFill/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4800600" y="6461125"/>
            <a:ext cx="457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hr-HR" sz="2000">
                <a:solidFill>
                  <a:schemeClr val="bg1"/>
                </a:solidFill>
              </a:rPr>
              <a:t>Sauro MD et al., Stress 2003; 6: 235-45.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2133600" y="1981200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r-HR">
                <a:solidFill>
                  <a:schemeClr val="bg1"/>
                </a:solidFill>
              </a:rPr>
              <a:t>CA1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91493" name="Text Box 5"/>
          <p:cNvSpPr txBox="1">
            <a:spLocks noChangeArrowheads="1"/>
          </p:cNvSpPr>
          <p:nvPr/>
        </p:nvSpPr>
        <p:spPr bwMode="auto">
          <a:xfrm>
            <a:off x="1828800" y="5105400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r-HR">
                <a:solidFill>
                  <a:schemeClr val="bg1"/>
                </a:solidFill>
              </a:rPr>
              <a:t>CA1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91494" name="Text Box 6"/>
          <p:cNvSpPr txBox="1">
            <a:spLocks noChangeArrowheads="1"/>
          </p:cNvSpPr>
          <p:nvPr/>
        </p:nvSpPr>
        <p:spPr bwMode="auto">
          <a:xfrm>
            <a:off x="5410200" y="5715000"/>
            <a:ext cx="3098800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r-HR"/>
              <a:t>Oštećenje epizodičkog</a:t>
            </a:r>
          </a:p>
          <a:p>
            <a:pPr eaLnBrk="1" hangingPunct="1"/>
            <a:r>
              <a:rPr lang="hr-HR"/>
              <a:t>deklarativnog pamćenja</a:t>
            </a:r>
            <a:endParaRPr lang="en-GB"/>
          </a:p>
        </p:txBody>
      </p:sp>
      <p:pic>
        <p:nvPicPr>
          <p:cNvPr id="191495" name="Picture 7" descr="BrodmannMvi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76500"/>
            <a:ext cx="4495800" cy="3141663"/>
          </a:xfrm>
          <a:prstGeom prst="rect">
            <a:avLst/>
          </a:prstGeom>
          <a:noFill/>
        </p:spPr>
      </p:pic>
      <p:sp>
        <p:nvSpPr>
          <p:cNvPr id="191496" name="Text Box 8"/>
          <p:cNvSpPr txBox="1">
            <a:spLocks noChangeArrowheads="1"/>
          </p:cNvSpPr>
          <p:nvPr/>
        </p:nvSpPr>
        <p:spPr bwMode="auto">
          <a:xfrm>
            <a:off x="6553200" y="44196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r-HR" sz="1800">
                <a:solidFill>
                  <a:srgbClr val="FF3300"/>
                </a:solidFill>
              </a:rPr>
              <a:t>H</a:t>
            </a:r>
            <a:endParaRPr lang="en-GB" sz="1800">
              <a:solidFill>
                <a:srgbClr val="FF3300"/>
              </a:solidFill>
            </a:endParaRPr>
          </a:p>
        </p:txBody>
      </p:sp>
      <p:sp>
        <p:nvSpPr>
          <p:cNvPr id="191497" name="Text Box 9"/>
          <p:cNvSpPr txBox="1">
            <a:spLocks noChangeArrowheads="1"/>
          </p:cNvSpPr>
          <p:nvPr/>
        </p:nvSpPr>
        <p:spPr bwMode="auto">
          <a:xfrm>
            <a:off x="152400" y="152400"/>
            <a:ext cx="9332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hr-HR">
                <a:solidFill>
                  <a:srgbClr val="FF3300"/>
                </a:solidFill>
              </a:rPr>
              <a:t>UTJECAJ KRON. POVIŠENE c KORTIZOLA NA HIPOKAMPUS</a:t>
            </a:r>
            <a:endParaRPr lang="en-GB">
              <a:solidFill>
                <a:srgbClr val="FF3300"/>
              </a:solidFill>
            </a:endParaRPr>
          </a:p>
        </p:txBody>
      </p:sp>
      <p:sp>
        <p:nvSpPr>
          <p:cNvPr id="191498" name="Text Box 10"/>
          <p:cNvSpPr txBox="1">
            <a:spLocks noChangeArrowheads="1"/>
          </p:cNvSpPr>
          <p:nvPr/>
        </p:nvSpPr>
        <p:spPr bwMode="auto">
          <a:xfrm>
            <a:off x="4824413" y="609600"/>
            <a:ext cx="42164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r-HR">
                <a:solidFill>
                  <a:schemeClr val="bg1"/>
                </a:solidFill>
              </a:rPr>
              <a:t>Osim stanica Ammonovog roga</a:t>
            </a:r>
          </a:p>
          <a:p>
            <a:pPr eaLnBrk="1" hangingPunct="1"/>
            <a:r>
              <a:rPr lang="hr-HR">
                <a:solidFill>
                  <a:schemeClr val="bg1"/>
                </a:solidFill>
              </a:rPr>
              <a:t>hipokampusa, degeneriraju i</a:t>
            </a:r>
          </a:p>
          <a:p>
            <a:pPr eaLnBrk="1" hangingPunct="1"/>
            <a:r>
              <a:rPr lang="hr-HR">
                <a:solidFill>
                  <a:schemeClr val="bg1"/>
                </a:solidFill>
              </a:rPr>
              <a:t>zrnate stanice fascije dentate (</a:t>
            </a:r>
            <a:r>
              <a:rPr lang="hr-HR" sz="2000">
                <a:solidFill>
                  <a:schemeClr val="bg1"/>
                </a:solidFill>
              </a:rPr>
              <a:t>van</a:t>
            </a:r>
          </a:p>
          <a:p>
            <a:pPr eaLnBrk="1" hangingPunct="1"/>
            <a:r>
              <a:rPr lang="hr-HR" sz="2000">
                <a:solidFill>
                  <a:schemeClr val="bg1"/>
                </a:solidFill>
              </a:rPr>
              <a:t>der Beek EM et al., Hippocampus</a:t>
            </a:r>
          </a:p>
          <a:p>
            <a:pPr eaLnBrk="1" hangingPunct="1"/>
            <a:r>
              <a:rPr lang="hr-HR" sz="2000">
                <a:solidFill>
                  <a:schemeClr val="bg1"/>
                </a:solidFill>
              </a:rPr>
              <a:t>2004;14:688-700</a:t>
            </a:r>
            <a:r>
              <a:rPr lang="hr-HR">
                <a:solidFill>
                  <a:schemeClr val="bg1"/>
                </a:solidFill>
              </a:rPr>
              <a:t>) L &gt; D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E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91063" cy="5526088"/>
          </a:xfrm>
          <a:prstGeom prst="rect">
            <a:avLst/>
          </a:prstGeom>
          <a:noFill/>
        </p:spPr>
      </p:pic>
      <p:pic>
        <p:nvPicPr>
          <p:cNvPr id="192515" name="Picture 3" descr="EM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4850" y="0"/>
            <a:ext cx="4629150" cy="5486400"/>
          </a:xfrm>
          <a:prstGeom prst="rect">
            <a:avLst/>
          </a:prstGeom>
          <a:noFill/>
        </p:spPr>
      </p:pic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0" y="5562600"/>
            <a:ext cx="87709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r-HR" b="1">
                <a:latin typeface="Arial" pitchFamily="34" charset="0"/>
              </a:rPr>
              <a:t>EM izgled degeneriranih zrnatih stanica fascije dentate u</a:t>
            </a:r>
          </a:p>
          <a:p>
            <a:pPr eaLnBrk="1" hangingPunct="1"/>
            <a:r>
              <a:rPr lang="hr-HR" b="1">
                <a:latin typeface="Arial" pitchFamily="34" charset="0"/>
              </a:rPr>
              <a:t>eksperimentalnom modelu neurodegeneracije (ADX štakor)</a:t>
            </a:r>
            <a:endParaRPr lang="en-GB" b="1">
              <a:latin typeface="Arial" pitchFamily="34" charset="0"/>
            </a:endParaRPr>
          </a:p>
        </p:txBody>
      </p:sp>
      <p:sp>
        <p:nvSpPr>
          <p:cNvPr id="192517" name="Text Box 5"/>
          <p:cNvSpPr txBox="1">
            <a:spLocks noChangeArrowheads="1"/>
          </p:cNvSpPr>
          <p:nvPr/>
        </p:nvSpPr>
        <p:spPr bwMode="auto">
          <a:xfrm>
            <a:off x="990600" y="5105400"/>
            <a:ext cx="8350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r-HR"/>
              <a:t>Tip 1</a:t>
            </a:r>
            <a:endParaRPr lang="en-GB"/>
          </a:p>
        </p:txBody>
      </p:sp>
      <p:sp>
        <p:nvSpPr>
          <p:cNvPr id="192518" name="Text Box 6"/>
          <p:cNvSpPr txBox="1">
            <a:spLocks noChangeArrowheads="1"/>
          </p:cNvSpPr>
          <p:nvPr/>
        </p:nvSpPr>
        <p:spPr bwMode="auto">
          <a:xfrm>
            <a:off x="5562600" y="5029200"/>
            <a:ext cx="8350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r-HR"/>
              <a:t>Tip 2</a:t>
            </a:r>
            <a:endParaRPr lang="en-GB"/>
          </a:p>
        </p:txBody>
      </p:sp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228600" y="152400"/>
            <a:ext cx="60801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r-HR"/>
              <a:t>GC</a:t>
            </a:r>
            <a:endParaRPr lang="en-GB"/>
          </a:p>
        </p:txBody>
      </p:sp>
      <p:sp>
        <p:nvSpPr>
          <p:cNvPr id="192520" name="Text Box 8"/>
          <p:cNvSpPr txBox="1">
            <a:spLocks noChangeArrowheads="1"/>
          </p:cNvSpPr>
          <p:nvPr/>
        </p:nvSpPr>
        <p:spPr bwMode="auto">
          <a:xfrm>
            <a:off x="4648200" y="152400"/>
            <a:ext cx="60801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r-HR"/>
              <a:t>GC</a:t>
            </a:r>
            <a:endParaRPr lang="en-GB"/>
          </a:p>
        </p:txBody>
      </p:sp>
      <p:sp>
        <p:nvSpPr>
          <p:cNvPr id="192521" name="Text Box 9"/>
          <p:cNvSpPr txBox="1">
            <a:spLocks noChangeArrowheads="1"/>
          </p:cNvSpPr>
          <p:nvPr/>
        </p:nvSpPr>
        <p:spPr bwMode="auto">
          <a:xfrm>
            <a:off x="152400" y="4953000"/>
            <a:ext cx="749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r-HR"/>
              <a:t>1</a:t>
            </a:r>
            <a:r>
              <a:rPr lang="hr-HR">
                <a:sym typeface="Symbol" pitchFamily="18" charset="2"/>
              </a:rPr>
              <a:t>m</a:t>
            </a:r>
            <a:endParaRPr lang="en-GB"/>
          </a:p>
        </p:txBody>
      </p:sp>
      <p:sp>
        <p:nvSpPr>
          <p:cNvPr id="192522" name="Text Box 10"/>
          <p:cNvSpPr txBox="1">
            <a:spLocks noChangeArrowheads="1"/>
          </p:cNvSpPr>
          <p:nvPr/>
        </p:nvSpPr>
        <p:spPr bwMode="auto">
          <a:xfrm>
            <a:off x="4495800" y="4953000"/>
            <a:ext cx="749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r-HR"/>
              <a:t>2</a:t>
            </a:r>
            <a:r>
              <a:rPr lang="hr-HR">
                <a:sym typeface="Symbol" pitchFamily="18" charset="2"/>
              </a:rPr>
              <a:t>m</a:t>
            </a:r>
            <a:endParaRPr lang="en-GB"/>
          </a:p>
        </p:txBody>
      </p:sp>
      <p:sp>
        <p:nvSpPr>
          <p:cNvPr id="192523" name="Text Box 11"/>
          <p:cNvSpPr txBox="1">
            <a:spLocks noChangeArrowheads="1"/>
          </p:cNvSpPr>
          <p:nvPr/>
        </p:nvSpPr>
        <p:spPr bwMode="auto">
          <a:xfrm>
            <a:off x="3740150" y="6400800"/>
            <a:ext cx="5403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r-HR"/>
              <a:t>Islam A et al. (1999) Brain Res 4:226-230.</a:t>
            </a:r>
            <a:endParaRPr lang="en-GB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EM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8975" y="0"/>
            <a:ext cx="4645025" cy="5510213"/>
          </a:xfrm>
          <a:prstGeom prst="rect">
            <a:avLst/>
          </a:prstGeom>
          <a:noFill/>
        </p:spPr>
      </p:pic>
      <p:pic>
        <p:nvPicPr>
          <p:cNvPr id="193539" name="Picture 3" descr="EM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43450" cy="5410200"/>
          </a:xfrm>
          <a:prstGeom prst="rect">
            <a:avLst/>
          </a:prstGeom>
          <a:noFill/>
        </p:spPr>
      </p:pic>
      <p:sp>
        <p:nvSpPr>
          <p:cNvPr id="193540" name="Text Box 4"/>
          <p:cNvSpPr txBox="1">
            <a:spLocks noChangeArrowheads="1"/>
          </p:cNvSpPr>
          <p:nvPr/>
        </p:nvSpPr>
        <p:spPr bwMode="auto">
          <a:xfrm>
            <a:off x="5105400" y="5105400"/>
            <a:ext cx="2030413" cy="4572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r-HR">
                <a:solidFill>
                  <a:srgbClr val="33CC33"/>
                </a:solidFill>
              </a:rPr>
              <a:t>Tip 1 + Tip 3A</a:t>
            </a:r>
            <a:endParaRPr lang="en-GB">
              <a:solidFill>
                <a:srgbClr val="33CC33"/>
              </a:solidFill>
            </a:endParaRPr>
          </a:p>
        </p:txBody>
      </p:sp>
      <p:sp>
        <p:nvSpPr>
          <p:cNvPr id="193541" name="Text Box 5"/>
          <p:cNvSpPr txBox="1">
            <a:spLocks noChangeArrowheads="1"/>
          </p:cNvSpPr>
          <p:nvPr/>
        </p:nvSpPr>
        <p:spPr bwMode="auto">
          <a:xfrm>
            <a:off x="1295400" y="5029200"/>
            <a:ext cx="18097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r-HR"/>
              <a:t>Tip 1 + Tip 2</a:t>
            </a:r>
            <a:endParaRPr lang="en-GB"/>
          </a:p>
        </p:txBody>
      </p:sp>
      <p:sp>
        <p:nvSpPr>
          <p:cNvPr id="193542" name="Rectangle 6"/>
          <p:cNvSpPr>
            <a:spLocks noChangeArrowheads="1"/>
          </p:cNvSpPr>
          <p:nvPr/>
        </p:nvSpPr>
        <p:spPr bwMode="auto">
          <a:xfrm>
            <a:off x="0" y="5486400"/>
            <a:ext cx="9601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hr-HR" b="1">
                <a:latin typeface="Arial" pitchFamily="34" charset="0"/>
              </a:rPr>
              <a:t>EM izgled degeneriranih CA1 i CA3 neurona hipokampalne</a:t>
            </a:r>
          </a:p>
          <a:p>
            <a:pPr eaLnBrk="1" hangingPunct="1"/>
            <a:r>
              <a:rPr lang="hr-HR" b="1">
                <a:latin typeface="Arial" pitchFamily="34" charset="0"/>
              </a:rPr>
              <a:t>formacije u eksp. modelu neurodegeneracije (ADX štakor)</a:t>
            </a:r>
            <a:endParaRPr lang="en-GB" b="1">
              <a:latin typeface="Arial" pitchFamily="34" charset="0"/>
            </a:endParaRPr>
          </a:p>
        </p:txBody>
      </p:sp>
      <p:sp>
        <p:nvSpPr>
          <p:cNvPr id="193543" name="Text Box 7"/>
          <p:cNvSpPr txBox="1">
            <a:spLocks noChangeArrowheads="1"/>
          </p:cNvSpPr>
          <p:nvPr/>
        </p:nvSpPr>
        <p:spPr bwMode="auto">
          <a:xfrm>
            <a:off x="304800" y="152400"/>
            <a:ext cx="76041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r-HR"/>
              <a:t>CA1</a:t>
            </a:r>
            <a:endParaRPr lang="en-GB"/>
          </a:p>
        </p:txBody>
      </p:sp>
      <p:sp>
        <p:nvSpPr>
          <p:cNvPr id="193544" name="Text Box 8"/>
          <p:cNvSpPr txBox="1">
            <a:spLocks noChangeArrowheads="1"/>
          </p:cNvSpPr>
          <p:nvPr/>
        </p:nvSpPr>
        <p:spPr bwMode="auto">
          <a:xfrm>
            <a:off x="4953000" y="228600"/>
            <a:ext cx="76041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r-HR"/>
              <a:t>CA3</a:t>
            </a:r>
            <a:endParaRPr lang="en-GB"/>
          </a:p>
        </p:txBody>
      </p:sp>
      <p:sp>
        <p:nvSpPr>
          <p:cNvPr id="193545" name="Text Box 9"/>
          <p:cNvSpPr txBox="1">
            <a:spLocks noChangeArrowheads="1"/>
          </p:cNvSpPr>
          <p:nvPr/>
        </p:nvSpPr>
        <p:spPr bwMode="auto">
          <a:xfrm>
            <a:off x="152400" y="4800600"/>
            <a:ext cx="749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hr-HR"/>
              <a:t>1</a:t>
            </a:r>
            <a:r>
              <a:rPr lang="hr-HR">
                <a:sym typeface="Symbol" pitchFamily="18" charset="2"/>
              </a:rPr>
              <a:t>m</a:t>
            </a:r>
            <a:endParaRPr lang="en-GB"/>
          </a:p>
        </p:txBody>
      </p:sp>
      <p:sp>
        <p:nvSpPr>
          <p:cNvPr id="193546" name="Text Box 10"/>
          <p:cNvSpPr txBox="1">
            <a:spLocks noChangeArrowheads="1"/>
          </p:cNvSpPr>
          <p:nvPr/>
        </p:nvSpPr>
        <p:spPr bwMode="auto">
          <a:xfrm>
            <a:off x="4419600" y="5029200"/>
            <a:ext cx="749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r-HR"/>
              <a:t>2</a:t>
            </a:r>
            <a:r>
              <a:rPr lang="hr-HR">
                <a:sym typeface="Symbol" pitchFamily="18" charset="2"/>
              </a:rPr>
              <a:t>m</a:t>
            </a:r>
            <a:endParaRPr lang="en-GB"/>
          </a:p>
        </p:txBody>
      </p:sp>
      <p:sp>
        <p:nvSpPr>
          <p:cNvPr id="193547" name="Text Box 11"/>
          <p:cNvSpPr txBox="1">
            <a:spLocks noChangeArrowheads="1"/>
          </p:cNvSpPr>
          <p:nvPr/>
        </p:nvSpPr>
        <p:spPr bwMode="auto">
          <a:xfrm>
            <a:off x="3740150" y="6400800"/>
            <a:ext cx="5403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r-HR"/>
              <a:t>Islam A et al. (1999) Brain Res 4:226-230.</a:t>
            </a:r>
            <a:endParaRPr lang="en-GB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steroidn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133600"/>
            <a:ext cx="5867400" cy="3341688"/>
          </a:xfrm>
          <a:prstGeom prst="rect">
            <a:avLst/>
          </a:prstGeom>
          <a:noFill/>
        </p:spPr>
      </p:pic>
      <p:pic>
        <p:nvPicPr>
          <p:cNvPr id="194563" name="Picture 3" descr="prav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0600" y="2057400"/>
            <a:ext cx="5943600" cy="4022725"/>
          </a:xfrm>
          <a:prstGeom prst="rect">
            <a:avLst/>
          </a:prstGeom>
          <a:noFill/>
        </p:spPr>
      </p:pic>
      <p:sp>
        <p:nvSpPr>
          <p:cNvPr id="194564" name="Rectangle 4"/>
          <p:cNvSpPr>
            <a:spLocks noChangeArrowheads="1"/>
          </p:cNvSpPr>
          <p:nvPr/>
        </p:nvSpPr>
        <p:spPr bwMode="auto">
          <a:xfrm>
            <a:off x="0" y="5257800"/>
            <a:ext cx="9144000" cy="160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GB"/>
          </a:p>
        </p:txBody>
      </p:sp>
      <p:sp>
        <p:nvSpPr>
          <p:cNvPr id="194565" name="Rectangle 5"/>
          <p:cNvSpPr>
            <a:spLocks noChangeArrowheads="1"/>
          </p:cNvSpPr>
          <p:nvPr/>
        </p:nvSpPr>
        <p:spPr bwMode="auto">
          <a:xfrm>
            <a:off x="0" y="0"/>
            <a:ext cx="9144000" cy="2209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194566" name="Text Box 6"/>
          <p:cNvSpPr txBox="1">
            <a:spLocks noChangeArrowheads="1"/>
          </p:cNvSpPr>
          <p:nvPr/>
        </p:nvSpPr>
        <p:spPr bwMode="auto">
          <a:xfrm>
            <a:off x="457200" y="304800"/>
            <a:ext cx="766127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r-HR" sz="2800">
                <a:solidFill>
                  <a:srgbClr val="FF3300"/>
                </a:solidFill>
              </a:rPr>
              <a:t>Djelovanje androgenih anabolnih steroida</a:t>
            </a:r>
          </a:p>
          <a:p>
            <a:pPr eaLnBrk="1" hangingPunct="1"/>
            <a:r>
              <a:rPr lang="hr-HR" sz="2800">
                <a:solidFill>
                  <a:srgbClr val="FF3300"/>
                </a:solidFill>
              </a:rPr>
              <a:t>(testosteron cipionat, nandrolon dekanoat i boldenon</a:t>
            </a:r>
          </a:p>
          <a:p>
            <a:pPr eaLnBrk="1" hangingPunct="1"/>
            <a:r>
              <a:rPr lang="hr-HR" sz="2800">
                <a:solidFill>
                  <a:srgbClr val="FF3300"/>
                </a:solidFill>
              </a:rPr>
              <a:t>undecilenat) putem GR i MR</a:t>
            </a:r>
            <a:endParaRPr lang="en-GB" sz="2800">
              <a:solidFill>
                <a:srgbClr val="FF3300"/>
              </a:solidFill>
            </a:endParaRPr>
          </a:p>
        </p:txBody>
      </p:sp>
      <p:sp>
        <p:nvSpPr>
          <p:cNvPr id="194567" name="Text Box 7"/>
          <p:cNvSpPr txBox="1">
            <a:spLocks noChangeArrowheads="1"/>
          </p:cNvSpPr>
          <p:nvPr/>
        </p:nvSpPr>
        <p:spPr bwMode="auto">
          <a:xfrm>
            <a:off x="762000" y="5486400"/>
            <a:ext cx="29162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r-HR">
                <a:solidFill>
                  <a:schemeClr val="bg1"/>
                </a:solidFill>
              </a:rPr>
              <a:t>Normalni hipokampus</a:t>
            </a:r>
          </a:p>
          <a:p>
            <a:pPr eaLnBrk="1" hangingPunct="1"/>
            <a:r>
              <a:rPr lang="hr-HR">
                <a:solidFill>
                  <a:schemeClr val="bg1"/>
                </a:solidFill>
              </a:rPr>
              <a:t>(vlastiti preparat)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94568" name="Text Box 8"/>
          <p:cNvSpPr txBox="1">
            <a:spLocks noChangeArrowheads="1"/>
          </p:cNvSpPr>
          <p:nvPr/>
        </p:nvSpPr>
        <p:spPr bwMode="auto">
          <a:xfrm>
            <a:off x="5638800" y="5334000"/>
            <a:ext cx="3429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r-HR">
                <a:solidFill>
                  <a:schemeClr val="bg1"/>
                </a:solidFill>
              </a:rPr>
              <a:t>Prekomjerno uzimanje</a:t>
            </a:r>
          </a:p>
          <a:p>
            <a:pPr eaLnBrk="1" hangingPunct="1"/>
            <a:r>
              <a:rPr lang="hr-HR">
                <a:solidFill>
                  <a:schemeClr val="bg1"/>
                </a:solidFill>
              </a:rPr>
              <a:t>anabolnih steroida (vlastiti</a:t>
            </a:r>
          </a:p>
          <a:p>
            <a:pPr eaLnBrk="1" hangingPunct="1"/>
            <a:r>
              <a:rPr lang="hr-HR">
                <a:solidFill>
                  <a:schemeClr val="bg1"/>
                </a:solidFill>
              </a:rPr>
              <a:t>preparat)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94569" name="Text Box 9"/>
          <p:cNvSpPr txBox="1">
            <a:spLocks noChangeArrowheads="1"/>
          </p:cNvSpPr>
          <p:nvPr/>
        </p:nvSpPr>
        <p:spPr bwMode="auto">
          <a:xfrm>
            <a:off x="2503488" y="1600200"/>
            <a:ext cx="6640512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r-HR">
                <a:solidFill>
                  <a:schemeClr val="accent1"/>
                </a:solidFill>
              </a:rPr>
              <a:t>Ahima RS, Harlan RE (1992) Brain Res 585:311-14.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143000"/>
            <a:ext cx="3792538" cy="5715000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  <a:effectLst/>
        </p:spPr>
      </p:pic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158750" y="2247900"/>
            <a:ext cx="1905000" cy="24653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200">
                <a:latin typeface="Helvetica" pitchFamily="34" charset="0"/>
                <a:cs typeface="Times New Roman" pitchFamily="18" charset="0"/>
              </a:rPr>
              <a:t>Confocal images of BrdU-positive cells in control (A) and runner mice in coronal sections (B). Sections were immunofluorescent triple-labeled for BrdU (red), NeuN, indicating neuronal penotype (green), and S100, selective for glial phenotype (blue). (50 µm.) </a:t>
            </a:r>
            <a:endParaRPr lang="en-GB"/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158750" y="6575425"/>
            <a:ext cx="1516063" cy="244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000" b="1">
                <a:cs typeface="Times New Roman" pitchFamily="18" charset="0"/>
              </a:rPr>
              <a:t>Praag et al., PNAS, 1999</a:t>
            </a:r>
            <a:endParaRPr lang="en-GB"/>
          </a:p>
        </p:txBody>
      </p:sp>
      <p:pic>
        <p:nvPicPr>
          <p:cNvPr id="132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447800"/>
            <a:ext cx="2519363" cy="4267200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  <a:effectLst/>
        </p:spPr>
      </p:pic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6599238" y="5676900"/>
            <a:ext cx="1905000" cy="1004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200">
                <a:latin typeface="Helvetica" pitchFamily="34" charset="0"/>
                <a:cs typeface="Times New Roman" pitchFamily="18" charset="0"/>
              </a:rPr>
              <a:t>Confocal images of BrdU-positive cells in control (above) and ischemic (below) brains. BrdU (red), NeuN (green)</a:t>
            </a:r>
            <a:endParaRPr lang="en-GB"/>
          </a:p>
        </p:txBody>
      </p:sp>
      <p:sp>
        <p:nvSpPr>
          <p:cNvPr id="132103" name="Text Box 7"/>
          <p:cNvSpPr txBox="1">
            <a:spLocks noChangeArrowheads="1"/>
          </p:cNvSpPr>
          <p:nvPr/>
        </p:nvSpPr>
        <p:spPr bwMode="auto">
          <a:xfrm>
            <a:off x="7626350" y="6575425"/>
            <a:ext cx="1358900" cy="244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000" b="1">
                <a:cs typeface="Times New Roman" pitchFamily="18" charset="0"/>
              </a:rPr>
              <a:t>Jin et al., PNAS, 2001</a:t>
            </a:r>
            <a:endParaRPr lang="en-GB"/>
          </a:p>
        </p:txBody>
      </p:sp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0" y="228600"/>
            <a:ext cx="9144000" cy="1127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hr-HR" b="1">
                <a:solidFill>
                  <a:schemeClr val="tx2"/>
                </a:solidFill>
                <a:latin typeface="Arial Black" pitchFamily="34" charset="0"/>
              </a:rPr>
              <a:t>Adultna neurogeneza zrnatih stanica i njihov odnos s epi (Shapiro i Ribak, Brain Res Rev 2005; 48: 43-56)</a:t>
            </a:r>
            <a:endParaRPr lang="en-GB">
              <a:solidFill>
                <a:schemeClr val="tx2"/>
              </a:solidFill>
              <a:latin typeface="Arial Black" pitchFamily="34" charset="0"/>
            </a:endParaRPr>
          </a:p>
          <a:p>
            <a:pPr algn="ctr" eaLnBrk="1" hangingPunct="1"/>
            <a:endParaRPr lang="en-GB" sz="200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856662" cy="1143000"/>
          </a:xfrm>
        </p:spPr>
        <p:txBody>
          <a:bodyPr/>
          <a:lstStyle/>
          <a:p>
            <a:r>
              <a:rPr lang="hr-HR" sz="3600"/>
              <a:t>2. Neuropatološka klasifikacija hipokampalne skleroze (MTS)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5950"/>
            <a:ext cx="8178800" cy="42799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r-HR" sz="1800"/>
              <a:t> </a:t>
            </a:r>
            <a:r>
              <a:rPr lang="hr-HR" sz="1800" b="1"/>
              <a:t>Tip 1 (blagi oblik):</a:t>
            </a:r>
            <a:r>
              <a:rPr lang="hr-HR" sz="1800"/>
              <a:t> sličan kontrolnim uzorcima, nema značajnog gubitka stanica u CA1 području, slojevi i granice jasno vidljivi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hr-HR" sz="1800"/>
          </a:p>
          <a:p>
            <a:pPr>
              <a:lnSpc>
                <a:spcPct val="80000"/>
              </a:lnSpc>
            </a:pPr>
            <a:r>
              <a:rPr lang="hr-HR" sz="1800"/>
              <a:t> </a:t>
            </a:r>
            <a:r>
              <a:rPr lang="hr-HR" sz="1800" b="1"/>
              <a:t>Tip 2 (krpičasti oblik):</a:t>
            </a:r>
            <a:r>
              <a:rPr lang="hr-HR" sz="1800"/>
              <a:t> gubitak CA1 piramidnih stanica u obliku “krpica”, ali CA1 područje nije atrofično; već je izražen gubitak interneurona, ponekad se vidi povećano lokalno zadebljanje sloja zrnatih stanica GD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hr-HR" sz="1800"/>
          </a:p>
          <a:p>
            <a:pPr>
              <a:lnSpc>
                <a:spcPct val="80000"/>
              </a:lnSpc>
            </a:pPr>
            <a:r>
              <a:rPr lang="hr-HR" sz="1800"/>
              <a:t> </a:t>
            </a:r>
            <a:r>
              <a:rPr lang="hr-HR" sz="1800" b="1"/>
              <a:t>Tip 3 (sklerotični oblik):</a:t>
            </a:r>
            <a:r>
              <a:rPr lang="hr-HR" sz="1800"/>
              <a:t> CA1 područje je atrofično, gubitak piramidnih stanica &gt;90%, preostale stanice razbacane, uslijed skrvčavanja tkiva i gubitka stanica razlikovanje slojeva je nemoguće; obično je preostao samo stratum lacunosum-moleculare; vidi se “sprouting” mahovinastih vlakana, te promjena raspodjele i morfologije interneurona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hr-HR" sz="1800"/>
          </a:p>
          <a:p>
            <a:pPr>
              <a:lnSpc>
                <a:spcPct val="80000"/>
              </a:lnSpc>
            </a:pPr>
            <a:r>
              <a:rPr lang="hr-HR" sz="1800"/>
              <a:t> </a:t>
            </a:r>
            <a:r>
              <a:rPr lang="hr-HR" sz="1800" b="1"/>
              <a:t>Tip 4 (gliotični oblik):</a:t>
            </a:r>
            <a:r>
              <a:rPr lang="hr-HR" sz="1800"/>
              <a:t> cijeli hipokampus je skvrčen i atrofičan, a ne samo CA1 područje; vidi se gubitak svih tipova stanica, uključujući i inače otporne zrnate stanice i kalbindinske interneurone</a:t>
            </a:r>
          </a:p>
        </p:txBody>
      </p:sp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250825" y="6216650"/>
            <a:ext cx="8696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1800">
                <a:latin typeface="Tahoma" pitchFamily="34" charset="0"/>
              </a:rPr>
              <a:t>De Lanerolle et al. A retrospective analysis of hippocampal pathology in human TLE:</a:t>
            </a:r>
          </a:p>
          <a:p>
            <a:r>
              <a:rPr lang="hr-HR" sz="1800">
                <a:latin typeface="Tahoma" pitchFamily="34" charset="0"/>
              </a:rPr>
              <a:t>Evidence for distinctive patient subcategories. Epilepsia 2003; 44: 677-687.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0"/>
            <a:ext cx="3429000" cy="1143000"/>
          </a:xfrm>
        </p:spPr>
        <p:txBody>
          <a:bodyPr/>
          <a:lstStyle/>
          <a:p>
            <a:r>
              <a:rPr lang="hr-HR"/>
              <a:t>HScl. 2</a:t>
            </a:r>
            <a:endParaRPr lang="en-GB"/>
          </a:p>
        </p:txBody>
      </p:sp>
      <p:pic>
        <p:nvPicPr>
          <p:cNvPr id="45059" name="Picture 3" descr="mrgdoc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752600"/>
            <a:ext cx="7543800" cy="4914900"/>
          </a:xfrm>
          <a:prstGeom prst="rect">
            <a:avLst/>
          </a:prstGeom>
          <a:noFill/>
        </p:spPr>
      </p:pic>
      <p:sp>
        <p:nvSpPr>
          <p:cNvPr id="45060" name="AutoShape 4"/>
          <p:cNvSpPr>
            <a:spLocks noChangeArrowheads="1"/>
          </p:cNvSpPr>
          <p:nvPr/>
        </p:nvSpPr>
        <p:spPr bwMode="auto">
          <a:xfrm>
            <a:off x="1403350" y="3141663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755650" y="2781300"/>
            <a:ext cx="1477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>
                <a:solidFill>
                  <a:schemeClr val="accent1"/>
                </a:solidFill>
              </a:rPr>
              <a:t>Generator 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5334000" y="228600"/>
            <a:ext cx="37274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1600">
                <a:solidFill>
                  <a:srgbClr val="FF3300"/>
                </a:solidFill>
              </a:rPr>
              <a:t>Gatekeeper</a:t>
            </a:r>
            <a:r>
              <a:rPr lang="hr-HR" sz="1600"/>
              <a:t> (mahovinaste stanice) – selekt.</a:t>
            </a:r>
          </a:p>
          <a:p>
            <a:r>
              <a:rPr lang="hr-HR" sz="1600"/>
              <a:t>gubitak u Hscl. (“dormant inhibition” hipo-</a:t>
            </a:r>
          </a:p>
          <a:p>
            <a:r>
              <a:rPr lang="hr-HR" sz="1600"/>
              <a:t>teza – izostanak “surround” inhibicije)</a:t>
            </a:r>
            <a:endParaRPr lang="en-GB" sz="1600"/>
          </a:p>
        </p:txBody>
      </p:sp>
      <p:sp>
        <p:nvSpPr>
          <p:cNvPr id="45063" name="AutoShape 7"/>
          <p:cNvSpPr>
            <a:spLocks noChangeArrowheads="1"/>
          </p:cNvSpPr>
          <p:nvPr/>
        </p:nvSpPr>
        <p:spPr bwMode="auto">
          <a:xfrm>
            <a:off x="3505200" y="3962400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7772400" cy="1143000"/>
          </a:xfrm>
        </p:spPr>
        <p:txBody>
          <a:bodyPr/>
          <a:lstStyle/>
          <a:p>
            <a:r>
              <a:rPr lang="hr-HR"/>
              <a:t>“Gatekeeper” teorija</a:t>
            </a:r>
            <a:endParaRPr lang="en-GB"/>
          </a:p>
        </p:txBody>
      </p:sp>
      <p:pic>
        <p:nvPicPr>
          <p:cNvPr id="199683" name="Picture 3" descr="gatekee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5468938" cy="4903788"/>
          </a:xfrm>
          <a:prstGeom prst="rect">
            <a:avLst/>
          </a:prstGeom>
          <a:noFill/>
        </p:spPr>
      </p:pic>
      <p:sp>
        <p:nvSpPr>
          <p:cNvPr id="199684" name="Text Box 4"/>
          <p:cNvSpPr txBox="1">
            <a:spLocks noChangeArrowheads="1"/>
          </p:cNvSpPr>
          <p:nvPr/>
        </p:nvSpPr>
        <p:spPr bwMode="auto">
          <a:xfrm>
            <a:off x="5791200" y="3048000"/>
            <a:ext cx="32893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1800"/>
              <a:t>U normalnim okolnostima</a:t>
            </a:r>
          </a:p>
          <a:p>
            <a:r>
              <a:rPr lang="hr-HR" sz="1800"/>
              <a:t>je okolna inhibicija posredovana</a:t>
            </a:r>
          </a:p>
          <a:p>
            <a:r>
              <a:rPr lang="hr-HR" sz="1800"/>
              <a:t>GABAergičkim neuronima</a:t>
            </a:r>
          </a:p>
          <a:p>
            <a:r>
              <a:rPr lang="hr-HR" sz="1800"/>
              <a:t>koje aktiviraju mahovinaste</a:t>
            </a:r>
          </a:p>
          <a:p>
            <a:r>
              <a:rPr lang="hr-HR" sz="1800"/>
              <a:t>stanice hilusa fascije dentate</a:t>
            </a:r>
          </a:p>
          <a:p>
            <a:endParaRPr lang="hr-HR" sz="1800"/>
          </a:p>
          <a:p>
            <a:endParaRPr lang="hr-HR" sz="1800"/>
          </a:p>
          <a:p>
            <a:r>
              <a:rPr lang="hr-HR" sz="1800"/>
              <a:t>U TLE je aktivacija prejaka, ili su</a:t>
            </a:r>
          </a:p>
          <a:p>
            <a:r>
              <a:rPr lang="hr-HR" sz="1800"/>
              <a:t>degenerirane mahovinaste stanice</a:t>
            </a:r>
          </a:p>
          <a:p>
            <a:r>
              <a:rPr lang="hr-HR" sz="1800"/>
              <a:t>(Sloviter, Ann. Neurol. ‘94).</a:t>
            </a:r>
          </a:p>
          <a:p>
            <a:endParaRPr lang="en-GB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509000" cy="1143000"/>
          </a:xfrm>
        </p:spPr>
        <p:txBody>
          <a:bodyPr/>
          <a:lstStyle/>
          <a:p>
            <a:r>
              <a:rPr lang="hr-HR"/>
              <a:t>Reorganizacija (“sprouting”) mahovinastih vlakana u TLE</a:t>
            </a:r>
            <a:endParaRPr lang="en-GB"/>
          </a:p>
        </p:txBody>
      </p:sp>
      <p:pic>
        <p:nvPicPr>
          <p:cNvPr id="200707" name="Picture 3" descr="spro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057400"/>
            <a:ext cx="4154488" cy="4098925"/>
          </a:xfrm>
          <a:prstGeom prst="rect">
            <a:avLst/>
          </a:prstGeom>
          <a:noFill/>
        </p:spPr>
      </p:pic>
      <p:sp>
        <p:nvSpPr>
          <p:cNvPr id="200708" name="Text Box 4"/>
          <p:cNvSpPr txBox="1">
            <a:spLocks noChangeArrowheads="1"/>
          </p:cNvSpPr>
          <p:nvPr/>
        </p:nvSpPr>
        <p:spPr bwMode="auto">
          <a:xfrm>
            <a:off x="5003800" y="2133600"/>
            <a:ext cx="397192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>
                <a:latin typeface="Tahoma" pitchFamily="34" charset="0"/>
              </a:rPr>
              <a:t>Bojanje po Timmu; boja</a:t>
            </a:r>
          </a:p>
          <a:p>
            <a:r>
              <a:rPr lang="hr-HR">
                <a:latin typeface="Tahoma" pitchFamily="34" charset="0"/>
              </a:rPr>
              <a:t>se cink prisutan u vlaknima</a:t>
            </a:r>
          </a:p>
          <a:p>
            <a:r>
              <a:rPr lang="hr-HR">
                <a:latin typeface="Tahoma" pitchFamily="34" charset="0"/>
              </a:rPr>
              <a:t>(crno); aberantna</a:t>
            </a:r>
          </a:p>
          <a:p>
            <a:r>
              <a:rPr lang="hr-HR">
                <a:latin typeface="Tahoma" pitchFamily="34" charset="0"/>
              </a:rPr>
              <a:t>(rekurentna) vlakna</a:t>
            </a:r>
          </a:p>
          <a:p>
            <a:r>
              <a:rPr lang="hr-HR">
                <a:latin typeface="Tahoma" pitchFamily="34" charset="0"/>
              </a:rPr>
              <a:t>čine ekscitatorne sinapse na</a:t>
            </a:r>
          </a:p>
          <a:p>
            <a:r>
              <a:rPr lang="hr-HR">
                <a:latin typeface="Tahoma" pitchFamily="34" charset="0"/>
              </a:rPr>
              <a:t>zrnatim stanicama (crne</a:t>
            </a:r>
          </a:p>
          <a:p>
            <a:r>
              <a:rPr lang="hr-HR">
                <a:latin typeface="Tahoma" pitchFamily="34" charset="0"/>
              </a:rPr>
              <a:t>strelice).</a:t>
            </a:r>
          </a:p>
          <a:p>
            <a:r>
              <a:rPr lang="hr-HR">
                <a:latin typeface="Tahoma" pitchFamily="34" charset="0"/>
              </a:rPr>
              <a:t>Slično se vidi u animalnim</a:t>
            </a:r>
          </a:p>
          <a:p>
            <a:r>
              <a:rPr lang="hr-HR">
                <a:latin typeface="Tahoma" pitchFamily="34" charset="0"/>
              </a:rPr>
              <a:t>modelima nakon</a:t>
            </a:r>
          </a:p>
          <a:p>
            <a:r>
              <a:rPr lang="hr-HR">
                <a:latin typeface="Tahoma" pitchFamily="34" charset="0"/>
              </a:rPr>
              <a:t>kindling-a.</a:t>
            </a:r>
            <a:endParaRPr lang="en-GB">
              <a:latin typeface="Tahoma" pitchFamily="34" charset="0"/>
            </a:endParaRPr>
          </a:p>
        </p:txBody>
      </p:sp>
      <p:sp>
        <p:nvSpPr>
          <p:cNvPr id="200709" name="Text Box 5"/>
          <p:cNvSpPr txBox="1">
            <a:spLocks noChangeArrowheads="1"/>
          </p:cNvSpPr>
          <p:nvPr/>
        </p:nvSpPr>
        <p:spPr bwMode="auto">
          <a:xfrm>
            <a:off x="685800" y="6148388"/>
            <a:ext cx="7505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2000">
                <a:latin typeface="Tahoma" pitchFamily="34" charset="0"/>
              </a:rPr>
              <a:t>Sutula T et al. Mossy fiber synaptic reorganization in the epileptic</a:t>
            </a:r>
          </a:p>
          <a:p>
            <a:r>
              <a:rPr lang="hr-HR" sz="2000">
                <a:latin typeface="Tahoma" pitchFamily="34" charset="0"/>
              </a:rPr>
              <a:t>human temporal lobe. Ann Neurol 1989; 26: 321-330.</a:t>
            </a:r>
            <a:endParaRPr lang="en-GB" sz="20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hr-HR"/>
              <a:t>Gubitak PV interneurona (vrše perisomatsku inhibiciju) u CA1</a:t>
            </a:r>
            <a:endParaRPr lang="en-GB"/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874838"/>
            <a:ext cx="5905500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6096000" y="3276600"/>
            <a:ext cx="27305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/>
              <a:t>Wittner L et al.,</a:t>
            </a:r>
          </a:p>
          <a:p>
            <a:r>
              <a:rPr lang="hr-HR"/>
              <a:t>Neuroscience 2002;</a:t>
            </a:r>
          </a:p>
          <a:p>
            <a:r>
              <a:rPr lang="hr-HR"/>
              <a:t>Brain 2005</a:t>
            </a:r>
          </a:p>
          <a:p>
            <a:endParaRPr lang="hr-HR"/>
          </a:p>
          <a:p>
            <a:r>
              <a:rPr lang="hr-HR"/>
              <a:t>Magloczky i Freund,</a:t>
            </a:r>
          </a:p>
          <a:p>
            <a:r>
              <a:rPr lang="hr-HR"/>
              <a:t>TINS, 2005</a:t>
            </a:r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5580063" y="0"/>
            <a:ext cx="2058987" cy="1143000"/>
          </a:xfrm>
        </p:spPr>
        <p:txBody>
          <a:bodyPr/>
          <a:lstStyle/>
          <a:p>
            <a:r>
              <a:rPr lang="hr-HR"/>
              <a:t>PGE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9838" y="1773238"/>
            <a:ext cx="5364162" cy="417195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hr-HR"/>
              <a:t>Etiološki i klinički heterogena skupina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hr-HR"/>
              <a:t>Ponekad i parc. napadaj sa sek. generalizacijom može izgledati kao PGE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hr-HR"/>
              <a:t>Apsans = prototip i do sada najbolje upoznat tip PGE</a:t>
            </a:r>
          </a:p>
        </p:txBody>
      </p:sp>
      <p:pic>
        <p:nvPicPr>
          <p:cNvPr id="206852" name="Picture 4" descr="generalizaci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08400" cy="6858000"/>
          </a:xfrm>
          <a:prstGeom prst="rect">
            <a:avLst/>
          </a:prstGeom>
          <a:noFill/>
        </p:spPr>
      </p:pic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3832225" y="6184900"/>
            <a:ext cx="228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/>
              <a:t>Westbrook, 2000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7772400" cy="1143000"/>
          </a:xfrm>
        </p:spPr>
        <p:txBody>
          <a:bodyPr/>
          <a:lstStyle/>
          <a:p>
            <a:r>
              <a:rPr lang="hr-HR" sz="3600"/>
              <a:t>PV norm. Vs scl. (vlastiti preparati)</a:t>
            </a:r>
            <a:endParaRPr lang="en-GB" sz="3600"/>
          </a:p>
        </p:txBody>
      </p:sp>
      <p:pic>
        <p:nvPicPr>
          <p:cNvPr id="184323" name="Picture 3" descr="PVnor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0"/>
            <a:ext cx="4264025" cy="2854325"/>
          </a:xfrm>
          <a:prstGeom prst="rect">
            <a:avLst/>
          </a:prstGeom>
          <a:noFill/>
        </p:spPr>
      </p:pic>
      <p:pic>
        <p:nvPicPr>
          <p:cNvPr id="184324" name="Picture 4" descr="PVsc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09800"/>
            <a:ext cx="4324350" cy="2976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050" y="0"/>
            <a:ext cx="4645025" cy="673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4876800" y="836613"/>
            <a:ext cx="4267200" cy="1552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r-HR" b="1">
                <a:solidFill>
                  <a:schemeClr val="tx2"/>
                </a:solidFill>
                <a:latin typeface="Tahoma" pitchFamily="34" charset="0"/>
              </a:rPr>
              <a:t>Gubitak PV+ stanica u stratum oriens,</a:t>
            </a:r>
          </a:p>
          <a:p>
            <a:r>
              <a:rPr lang="hr-HR" b="1">
                <a:solidFill>
                  <a:schemeClr val="tx2"/>
                </a:solidFill>
                <a:latin typeface="Tahoma" pitchFamily="34" charset="0"/>
              </a:rPr>
              <a:t>kraći PV+ dendriti (Iz Wittner et al., Brain 2005)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hr-HR" sz="2400"/>
              <a:t>Calb+ (većinom vrše dendritičku inhibiciju – SST i NPY) norm. Vs scl. (vlastiti preparati)</a:t>
            </a:r>
            <a:endParaRPr lang="en-GB" sz="2400"/>
          </a:p>
        </p:txBody>
      </p:sp>
      <p:pic>
        <p:nvPicPr>
          <p:cNvPr id="185347" name="Picture 3" descr="calb1nor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00200"/>
            <a:ext cx="3590925" cy="5024438"/>
          </a:xfrm>
          <a:prstGeom prst="rect">
            <a:avLst/>
          </a:prstGeom>
          <a:noFill/>
        </p:spPr>
      </p:pic>
      <p:pic>
        <p:nvPicPr>
          <p:cNvPr id="185348" name="Picture 4" descr="calb2sc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600200"/>
            <a:ext cx="5105400" cy="3500438"/>
          </a:xfrm>
          <a:prstGeom prst="rect">
            <a:avLst/>
          </a:prstGeom>
          <a:noFill/>
        </p:spPr>
      </p:pic>
      <p:sp>
        <p:nvSpPr>
          <p:cNvPr id="185349" name="Rectangle 5"/>
          <p:cNvSpPr>
            <a:spLocks noChangeArrowheads="1"/>
          </p:cNvSpPr>
          <p:nvPr/>
        </p:nvSpPr>
        <p:spPr bwMode="auto">
          <a:xfrm>
            <a:off x="4191000" y="5253038"/>
            <a:ext cx="45720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solidFill>
                  <a:srgbClr val="FFFE06"/>
                </a:solidFill>
                <a:latin typeface="TimesNewRomanPSMT" charset="0"/>
              </a:rPr>
              <a:t>Hippocampal NPY gene transfer in</a:t>
            </a:r>
          </a:p>
          <a:p>
            <a:pPr>
              <a:spcBef>
                <a:spcPct val="50000"/>
              </a:spcBef>
            </a:pPr>
            <a:r>
              <a:rPr lang="en-GB" sz="1800">
                <a:solidFill>
                  <a:srgbClr val="FFFE06"/>
                </a:solidFill>
                <a:latin typeface="TimesNewRomanPSMT" charset="0"/>
              </a:rPr>
              <a:t>subjects with intractable MTLE (me</a:t>
            </a:r>
            <a:r>
              <a:rPr lang="hr-HR" sz="1800">
                <a:solidFill>
                  <a:srgbClr val="FFFE06"/>
                </a:solidFill>
                <a:latin typeface="TimesNewRomanPSMT" charset="0"/>
              </a:rPr>
              <a:t>d</a:t>
            </a:r>
            <a:r>
              <a:rPr lang="en-GB" sz="1800">
                <a:solidFill>
                  <a:srgbClr val="FFFE06"/>
                </a:solidFill>
                <a:latin typeface="TimesNewRomanPSMT" charset="0"/>
              </a:rPr>
              <a:t>ial</a:t>
            </a:r>
          </a:p>
          <a:p>
            <a:pPr>
              <a:spcBef>
                <a:spcPct val="50000"/>
              </a:spcBef>
            </a:pPr>
            <a:r>
              <a:rPr lang="en-GB" sz="1800">
                <a:solidFill>
                  <a:srgbClr val="FFFE06"/>
                </a:solidFill>
                <a:latin typeface="TimesNewRomanPSMT" charset="0"/>
              </a:rPr>
              <a:t>temporal lobe epilepsy)</a:t>
            </a:r>
          </a:p>
          <a:p>
            <a:pPr>
              <a:spcBef>
                <a:spcPct val="50000"/>
              </a:spcBef>
            </a:pPr>
            <a:r>
              <a:rPr lang="en-GB" sz="1800">
                <a:solidFill>
                  <a:srgbClr val="65CDFF"/>
                </a:solidFill>
                <a:latin typeface="TimesNewRomanPSMT" charset="0"/>
              </a:rPr>
              <a:t>Phase I Trial sponsored by Neurologix, Inc.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1143000"/>
          </a:xfrm>
        </p:spPr>
        <p:txBody>
          <a:bodyPr/>
          <a:lstStyle/>
          <a:p>
            <a:r>
              <a:rPr lang="hr-HR" sz="3600"/>
              <a:t>Calb+ norm. Vs scl. (vlastiti preparati)</a:t>
            </a:r>
            <a:endParaRPr lang="en-GB" sz="3600"/>
          </a:p>
        </p:txBody>
      </p:sp>
      <p:pic>
        <p:nvPicPr>
          <p:cNvPr id="186371" name="Picture 3" descr="calb2nor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00400"/>
            <a:ext cx="3429000" cy="2168525"/>
          </a:xfrm>
          <a:prstGeom prst="rect">
            <a:avLst/>
          </a:prstGeom>
          <a:noFill/>
        </p:spPr>
      </p:pic>
      <p:pic>
        <p:nvPicPr>
          <p:cNvPr id="186372" name="Picture 4" descr="calb1sc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154238"/>
            <a:ext cx="5638800" cy="3883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88913"/>
            <a:ext cx="7326312" cy="1143000"/>
          </a:xfrm>
        </p:spPr>
        <p:txBody>
          <a:bodyPr/>
          <a:lstStyle/>
          <a:p>
            <a:r>
              <a:rPr lang="hr-HR" sz="3200"/>
              <a:t>3. Dg: MRI dokazivanje hipokampalne skleroze</a:t>
            </a:r>
          </a:p>
        </p:txBody>
      </p:sp>
      <p:graphicFrame>
        <p:nvGraphicFramePr>
          <p:cNvPr id="17101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622800" y="2085975"/>
          <a:ext cx="4521200" cy="339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16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800" y="2085975"/>
                        <a:ext cx="4521200" cy="339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015" name="Object 7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2060575"/>
          <a:ext cx="4521200" cy="339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17" name="Slide" r:id="rId5" imgW="4572000" imgH="3429000" progId="PowerPoint.Slide.8">
                  <p:embed/>
                </p:oleObj>
              </mc:Choice>
              <mc:Fallback>
                <p:oleObj name="Slide" r:id="rId5" imgW="4572000" imgH="3429000" progId="PowerPoint.Slide.8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60575"/>
                        <a:ext cx="4521200" cy="339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18" name="Text Box 10"/>
          <p:cNvSpPr txBox="1">
            <a:spLocks noChangeArrowheads="1"/>
          </p:cNvSpPr>
          <p:nvPr/>
        </p:nvSpPr>
        <p:spPr bwMode="auto">
          <a:xfrm>
            <a:off x="258763" y="5486400"/>
            <a:ext cx="888523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/>
              <a:t>Desna HF je normalno veća od lijeve, a EC obrnuto (4 studije potvrdile</a:t>
            </a:r>
          </a:p>
          <a:p>
            <a:r>
              <a:rPr lang="hr-HR"/>
              <a:t>zalaz, već od 32 tjedna gestacije nadalje); “cerebral torque”;</a:t>
            </a:r>
          </a:p>
          <a:p>
            <a:r>
              <a:rPr lang="hr-HR"/>
              <a:t>u sch nema asimetrije? (radovi Tim Crow-a)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304800"/>
            <a:ext cx="8585200" cy="1143000"/>
          </a:xfrm>
        </p:spPr>
        <p:txBody>
          <a:bodyPr/>
          <a:lstStyle/>
          <a:p>
            <a:r>
              <a:rPr lang="hr-HR" sz="2800"/>
              <a:t>Novosti u dg: “Subdural strip recording”</a:t>
            </a:r>
            <a:endParaRPr lang="en-GB" sz="2800"/>
          </a:p>
        </p:txBody>
      </p:sp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4648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73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66800"/>
            <a:ext cx="4495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382000" cy="838200"/>
          </a:xfrm>
        </p:spPr>
        <p:txBody>
          <a:bodyPr/>
          <a:lstStyle/>
          <a:p>
            <a:r>
              <a:rPr lang="hr-HR" sz="3600"/>
              <a:t>“Novosti” u dg: Spektroskopija</a:t>
            </a:r>
            <a:endParaRPr lang="en-GB" sz="3600"/>
          </a:p>
        </p:txBody>
      </p:sp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304800" y="1905000"/>
            <a:ext cx="8229600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000"/>
              <a:t>Reduced levels of N-acetylaspartate (NAA) in temporal lobes responsible for </a:t>
            </a:r>
            <a:r>
              <a:rPr lang="hr-HR" sz="2000"/>
              <a:t>TLE</a:t>
            </a:r>
            <a:r>
              <a:rPr lang="en-GB" sz="2000"/>
              <a:t> have been observed </a:t>
            </a:r>
            <a:r>
              <a:rPr lang="en-GB" sz="2000" u="sng"/>
              <a:t>consistently</a:t>
            </a:r>
            <a:r>
              <a:rPr lang="en-GB" sz="2000"/>
              <a:t> in proton magnetic resonance spectroscopy (MRS) studies</a:t>
            </a:r>
            <a:r>
              <a:rPr lang="hr-HR" sz="2000"/>
              <a:t>.</a:t>
            </a:r>
          </a:p>
          <a:p>
            <a:endParaRPr lang="hr-HR" sz="2000"/>
          </a:p>
          <a:p>
            <a:r>
              <a:rPr lang="en-GB" sz="2000"/>
              <a:t>The relative NAA resonance intensities (i.e., NAA/phosphocreatine plus creatine (CR(t)), NAA/choline-containing metabolites (Cho(t)) and NAA/Cr(t) + Cho(t)), were all significantly reduced throughout the spectroscopic image as compared with that of the controls.</a:t>
            </a:r>
            <a:endParaRPr lang="hr-HR" sz="2000"/>
          </a:p>
          <a:p>
            <a:endParaRPr lang="hr-HR" sz="2000"/>
          </a:p>
          <a:p>
            <a:r>
              <a:rPr lang="en-GB" sz="2000"/>
              <a:t>Furthermore, </a:t>
            </a:r>
            <a:r>
              <a:rPr lang="en-GB" sz="2000" u="sng"/>
              <a:t>reduction of the NAA ratios was greater in the epileptogenic region as compared with the nonepileptogenic regions</a:t>
            </a:r>
            <a:r>
              <a:rPr lang="en-GB" sz="2000"/>
              <a:t>, on EEG investigation</a:t>
            </a:r>
            <a:r>
              <a:rPr lang="en-GB" sz="1600"/>
              <a:t>.</a:t>
            </a:r>
            <a:endParaRPr lang="hr-HR" sz="1600"/>
          </a:p>
          <a:p>
            <a:endParaRPr lang="hr-HR" sz="1600"/>
          </a:p>
          <a:p>
            <a:endParaRPr lang="hr-HR" sz="1600"/>
          </a:p>
          <a:p>
            <a:pPr algn="just"/>
            <a:r>
              <a:rPr lang="hr-HR" sz="1200"/>
              <a:t>N-acetylaspartate (NAA) is an amino acid derivative present in high concentration in the brain. The function of NAA is still </a:t>
            </a:r>
          </a:p>
          <a:p>
            <a:pPr algn="just"/>
            <a:endParaRPr lang="hr-HR" sz="1200"/>
          </a:p>
          <a:p>
            <a:pPr algn="just"/>
            <a:r>
              <a:rPr lang="hr-HR" sz="1200"/>
              <a:t>unsettled in spite of 50 years of research. The mainly neuronal synthesis and glial breakdown of NAA requires a well regulated</a:t>
            </a:r>
          </a:p>
          <a:p>
            <a:pPr algn="just"/>
            <a:r>
              <a:rPr lang="hr-HR" sz="1200"/>
              <a:t>neuronal efflux and glial uptake.</a:t>
            </a:r>
            <a:r>
              <a:rPr lang="hr-HR"/>
              <a:t> </a:t>
            </a:r>
          </a:p>
          <a:p>
            <a:endParaRPr lang="hr-HR" sz="1600"/>
          </a:p>
          <a:p>
            <a:endParaRPr lang="hr-HR" sz="1400"/>
          </a:p>
          <a:p>
            <a:endParaRPr lang="hr-HR" sz="1400"/>
          </a:p>
          <a:p>
            <a:endParaRPr lang="en-GB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0"/>
            <a:ext cx="7772400" cy="1143000"/>
          </a:xfrm>
        </p:spPr>
        <p:txBody>
          <a:bodyPr/>
          <a:lstStyle/>
          <a:p>
            <a:r>
              <a:rPr lang="hr-HR"/>
              <a:t>Novosti u terapiji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r>
              <a:rPr lang="hr-HR"/>
              <a:t>Gama-knife surgery</a:t>
            </a:r>
          </a:p>
          <a:p>
            <a:endParaRPr lang="hr-HR"/>
          </a:p>
          <a:p>
            <a:pPr>
              <a:buFont typeface="Monotype Sorts" pitchFamily="2" charset="2"/>
              <a:buNone/>
            </a:pPr>
            <a:r>
              <a:rPr lang="hr-HR"/>
              <a:t>	</a:t>
            </a:r>
            <a:r>
              <a:rPr lang="hr-HR" sz="2400"/>
              <a:t>McDonald CR et al. Neuropsychological change following gamma knife surgery in patients with left TLE: A review of three cases. Epilepsy Behav 2004; 5: 949-957.</a:t>
            </a:r>
          </a:p>
          <a:p>
            <a:pPr>
              <a:buFont typeface="Monotype Sorts" pitchFamily="2" charset="2"/>
              <a:buNone/>
            </a:pPr>
            <a:endParaRPr lang="hr-HR" sz="2400"/>
          </a:p>
          <a:p>
            <a:pPr>
              <a:buFont typeface="Monotype Sorts" pitchFamily="2" charset="2"/>
              <a:buNone/>
            </a:pPr>
            <a:r>
              <a:rPr lang="hr-HR" sz="2400"/>
              <a:t>PET FDG(18</a:t>
            </a:r>
            <a:r>
              <a:rPr lang="hr-HR" sz="2400" baseline="30000"/>
              <a:t>F</a:t>
            </a:r>
            <a:r>
              <a:rPr lang="hr-HR" sz="2400"/>
              <a:t>): Hipokamapalno-entorinalni hipometabolizam</a:t>
            </a:r>
          </a:p>
          <a:p>
            <a:pPr>
              <a:buFont typeface="Monotype Sorts" pitchFamily="2" charset="2"/>
              <a:buNone/>
            </a:pPr>
            <a:r>
              <a:rPr lang="hr-HR" sz="2400"/>
              <a:t>SPECT: normalan ili hipoperfuzija interiktalno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8893175" cy="1143000"/>
          </a:xfrm>
        </p:spPr>
        <p:txBody>
          <a:bodyPr/>
          <a:lstStyle/>
          <a:p>
            <a:r>
              <a:rPr lang="hr-HR" sz="4400"/>
              <a:t>4. Animalni modeli TLE</a:t>
            </a:r>
          </a:p>
        </p:txBody>
      </p:sp>
      <p:sp>
        <p:nvSpPr>
          <p:cNvPr id="16691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1700213"/>
            <a:ext cx="9144000" cy="51577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r-HR" sz="1600"/>
              <a:t>Audiogeni modeli – brojne genetske mutacije u miševa (bukom se izaziva epi)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hr-HR" sz="1600"/>
          </a:p>
          <a:p>
            <a:pPr>
              <a:lnSpc>
                <a:spcPct val="80000"/>
              </a:lnSpc>
            </a:pPr>
            <a:r>
              <a:rPr lang="hr-HR" sz="1600"/>
              <a:t>Epi izazvana svjetlosnom stimulacijom u jedne vrste babuna iz Senegala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hr-HR" sz="1600"/>
          </a:p>
          <a:p>
            <a:pPr>
              <a:lnSpc>
                <a:spcPct val="80000"/>
              </a:lnSpc>
            </a:pPr>
            <a:r>
              <a:rPr lang="hr-HR" sz="1600"/>
              <a:t>U Beagle pasmine pasa idiopatska nasljedna epi slična ljudskoj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hr-HR" sz="1600"/>
          </a:p>
          <a:p>
            <a:pPr>
              <a:lnSpc>
                <a:spcPct val="80000"/>
              </a:lnSpc>
            </a:pPr>
            <a:r>
              <a:rPr lang="hr-HR" sz="1600"/>
              <a:t>Fokalna inducirana epi: topičkom aplikacijom penicilina, kobalta, aluminija, željeza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hr-HR" sz="1600"/>
          </a:p>
          <a:p>
            <a:pPr>
              <a:lnSpc>
                <a:spcPct val="80000"/>
              </a:lnSpc>
            </a:pPr>
            <a:r>
              <a:rPr lang="hr-HR" sz="1600"/>
              <a:t>Eksperimentalno izazvana pentilentetrazolom (PTZ)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hr-HR" sz="1600"/>
          </a:p>
          <a:p>
            <a:pPr>
              <a:lnSpc>
                <a:spcPct val="80000"/>
              </a:lnSpc>
            </a:pPr>
            <a:r>
              <a:rPr lang="hr-HR" sz="1600"/>
              <a:t>Epi izazvana električnom stimulacijom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hr-HR" sz="1600"/>
          </a:p>
          <a:p>
            <a:pPr>
              <a:lnSpc>
                <a:spcPct val="80000"/>
              </a:lnSpc>
            </a:pPr>
            <a:r>
              <a:rPr lang="hr-HR" sz="1600"/>
              <a:t>“Kindling”: ponavljana “subthreshold” stimulacija HF i amigdala kroz nekoliko dana (ili npr. ponavljanim davanjem manjih količina glutamata), nastaje vjerojatno uslijed promjena NMDA receptora sličnih kao prilikom nastanka LTP jer se, kao i kod LTP-a, “kindling” može blokirati antagonistima NMDA receptora (stoga se vjerojatno radi o ekscitotoksičnosti) (Meldrum, 1991)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hr-HR" sz="1600"/>
          </a:p>
          <a:p>
            <a:pPr>
              <a:lnSpc>
                <a:spcPct val="80000"/>
              </a:lnSpc>
            </a:pPr>
            <a:r>
              <a:rPr lang="hr-HR" sz="1600"/>
              <a:t>TIA također oslobađa veću količinu glutamata – što dovodi do eksitotoksičnosti, naročito u području “koljena” CA1 (najveća koncentracija NMDA receptora uopće u mozgu), kao i kod SE (Sommer, 1880, CA1 = Sommerov vulnerabilni sektor)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915400" cy="1143000"/>
          </a:xfrm>
        </p:spPr>
        <p:txBody>
          <a:bodyPr/>
          <a:lstStyle/>
          <a:p>
            <a:r>
              <a:rPr lang="hr-HR" sz="2800"/>
              <a:t>Eksp. električna stimulacija uzrokuje ekscitotoksično oštećenje CA1 pir. neurona</a:t>
            </a:r>
            <a:endParaRPr lang="en-GB" sz="2800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495800"/>
            <a:ext cx="8178800" cy="4171950"/>
          </a:xfrm>
        </p:spPr>
        <p:txBody>
          <a:bodyPr/>
          <a:lstStyle/>
          <a:p>
            <a:r>
              <a:rPr lang="hr-HR"/>
              <a:t> Nakon 2h stimulacije perforantnog puta u stratum moleculare se vidi sferično oteknuće distalnih apikalnih dendrita CA1 piramidnih neurona (strelice u B i C)</a:t>
            </a:r>
            <a:endParaRPr lang="en-GB"/>
          </a:p>
        </p:txBody>
      </p:sp>
      <p:pic>
        <p:nvPicPr>
          <p:cNvPr id="195588" name="Picture 4" descr="exc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76400"/>
            <a:ext cx="5908675" cy="2609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2509838" cy="1143000"/>
          </a:xfrm>
        </p:spPr>
        <p:txBody>
          <a:bodyPr/>
          <a:lstStyle/>
          <a:p>
            <a:r>
              <a:rPr lang="hr-HR"/>
              <a:t>Apsans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40200" y="4365625"/>
            <a:ext cx="5003800" cy="2492375"/>
          </a:xfrm>
        </p:spPr>
        <p:txBody>
          <a:bodyPr/>
          <a:lstStyle/>
          <a:p>
            <a:pPr>
              <a:buFontTx/>
              <a:buChar char="-"/>
            </a:pPr>
            <a:r>
              <a:rPr lang="hr-HR"/>
              <a:t>Prvi uočio još Hans Berger 1933. g.</a:t>
            </a:r>
          </a:p>
          <a:p>
            <a:pPr>
              <a:buFontTx/>
              <a:buChar char="-"/>
            </a:pPr>
            <a:r>
              <a:rPr lang="hr-HR"/>
              <a:t>Detaljno proučio Mircea Steriade sa sur.</a:t>
            </a:r>
          </a:p>
        </p:txBody>
      </p:sp>
      <p:pic>
        <p:nvPicPr>
          <p:cNvPr id="209924" name="Picture 4" descr="apsan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0"/>
            <a:ext cx="3382963" cy="1435100"/>
          </a:xfrm>
          <a:prstGeom prst="rect">
            <a:avLst/>
          </a:prstGeom>
          <a:noFill/>
        </p:spPr>
      </p:pic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7019925" y="333375"/>
            <a:ext cx="19002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/>
              <a:t>3Hz šiljak-val</a:t>
            </a:r>
          </a:p>
          <a:p>
            <a:r>
              <a:rPr lang="hr-HR"/>
              <a:t>kompleksi</a:t>
            </a:r>
          </a:p>
        </p:txBody>
      </p:sp>
      <p:pic>
        <p:nvPicPr>
          <p:cNvPr id="209926" name="Picture 6" descr="apsan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0213"/>
            <a:ext cx="4168775" cy="5157787"/>
          </a:xfrm>
          <a:prstGeom prst="rect">
            <a:avLst/>
          </a:prstGeom>
          <a:noFill/>
        </p:spPr>
      </p:pic>
      <p:pic>
        <p:nvPicPr>
          <p:cNvPr id="209927" name="Picture 7" descr="apsans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1700213"/>
            <a:ext cx="4752975" cy="2511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772400" cy="1143000"/>
          </a:xfrm>
        </p:spPr>
        <p:txBody>
          <a:bodyPr/>
          <a:lstStyle/>
          <a:p>
            <a:r>
              <a:rPr lang="hr-HR" sz="2800"/>
              <a:t>Zašto je nezreli mozak osjetljiviji na epi napadaje, tj. ekscitotoksičnost?</a:t>
            </a:r>
            <a:endParaRPr lang="en-GB" sz="2800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sz="2800"/>
          </a:p>
          <a:p>
            <a:r>
              <a:rPr lang="hr-HR" sz="2800"/>
              <a:t> manje učinkovito puferiranje kalija zbog nezrelosti glija stanica</a:t>
            </a:r>
          </a:p>
          <a:p>
            <a:pPr>
              <a:buFont typeface="Monotype Sorts" pitchFamily="2" charset="2"/>
              <a:buNone/>
            </a:pPr>
            <a:endParaRPr lang="hr-HR" sz="2800"/>
          </a:p>
          <a:p>
            <a:r>
              <a:rPr lang="hr-HR" sz="2800"/>
              <a:t> smanjen transport glukoze kroz BBB</a:t>
            </a:r>
          </a:p>
          <a:p>
            <a:endParaRPr lang="hr-HR" sz="2800"/>
          </a:p>
          <a:p>
            <a:r>
              <a:rPr lang="hr-HR" sz="2800"/>
              <a:t> veća vjerojatnost da će pretjerana stimulacija NMDA receptora izazvati apoptozu</a:t>
            </a:r>
          </a:p>
          <a:p>
            <a:pPr>
              <a:buFont typeface="Monotype Sorts" pitchFamily="2" charset="2"/>
              <a:buNone/>
            </a:pPr>
            <a:endParaRPr lang="en-GB" sz="28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772400" cy="1143000"/>
          </a:xfrm>
        </p:spPr>
        <p:txBody>
          <a:bodyPr/>
          <a:lstStyle/>
          <a:p>
            <a:r>
              <a:rPr lang="hr-HR" sz="3200"/>
              <a:t>TLE: “Previše informacija, premalo znanja”</a:t>
            </a:r>
            <a:endParaRPr lang="en-GB" sz="320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9144000" cy="47117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r-HR" sz="1600" b="1"/>
              <a:t>Razumijevanje etiologije TLE ovisi o tome koliko eksperimentalni animalni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1600" b="1"/>
              <a:t>	modeli odražavaju poremećaje u čovjeka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hr-HR" sz="1600" b="1"/>
          </a:p>
          <a:p>
            <a:pPr>
              <a:lnSpc>
                <a:spcPct val="80000"/>
              </a:lnSpc>
            </a:pPr>
            <a:r>
              <a:rPr lang="hr-HR" sz="1600" u="sng"/>
              <a:t>Modeli zasad nisu dobri jer:</a:t>
            </a:r>
            <a:r>
              <a:rPr lang="hr-HR" sz="1600"/>
              <a:t>	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1600"/>
              <a:t>	životinje s dugotrajnim SE imaju teška oštećenja mozga,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1600"/>
              <a:t>	česte generalizirane napadaje i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1600"/>
              <a:t>	teške poremećaje ponašanja,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hr-HR" sz="1600"/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1600"/>
              <a:t>	</a:t>
            </a:r>
            <a:r>
              <a:rPr lang="hr-HR" sz="1600" u="sng"/>
              <a:t>dok su glavna obilježja TLE čovjeka:	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1600"/>
              <a:t>	parcijalni asimetrični napadaji s ograničenim oštećenjima mozga,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1600"/>
              <a:t>	bez generalizacije i SE,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1600"/>
              <a:t>	a neurološki su relativno normalni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hr-HR" sz="1600"/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1600"/>
              <a:t>&gt;Iako TLE povezana s nastankom hipokampalne skleroze počinje u djetinjstvu, obično sve do adolescencije ne dolazi do evaluacije za kirurški tretman. </a:t>
            </a:r>
            <a:r>
              <a:rPr lang="hr-HR" sz="1600" b="1">
                <a:solidFill>
                  <a:srgbClr val="FF3300"/>
                </a:solidFill>
              </a:rPr>
              <a:t>HIPOKAMPALNA SKLEROZA JE NAJČEŠĆI UZROK FARMAKOLOŠKI REZISTENTNE TLE i SMATRA SE DA JE NEDOVOLJNO PREPOZNATA I DIJAGNOSTICIRANA U DJECE! (a sigurnost i učinkovitost kirurškog liječenja TLE u toj dobi je najbolja).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hr-HR" sz="1600" b="1"/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1600"/>
              <a:t>Sloviter RS. The neurobiology of TLE: Too much information, not enough knowledge.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1600"/>
              <a:t>		   Curr Rev Biol 2005; 328: 143-153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en-GB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tipov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Rotation of tabl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0" y="0"/>
            <a:ext cx="7010400" cy="46672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/>
              <a:t>Mehanizmi odumiranja živčanih stanica</a:t>
            </a:r>
            <a:endParaRPr lang="en-GB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Tip 1 (apoptoza) –</a:t>
            </a:r>
            <a:br>
              <a:rPr lang="hr-HR"/>
            </a:br>
            <a:r>
              <a:rPr lang="hr-HR"/>
              <a:t>rane promjene</a:t>
            </a:r>
            <a:endParaRPr lang="en-GB"/>
          </a:p>
        </p:txBody>
      </p:sp>
      <p:pic>
        <p:nvPicPr>
          <p:cNvPr id="60421" name="Picture 5" descr="apo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87613"/>
            <a:ext cx="4724400" cy="4370387"/>
          </a:xfrm>
          <a:prstGeom prst="rect">
            <a:avLst/>
          </a:prstGeom>
          <a:noFill/>
        </p:spPr>
      </p:pic>
      <p:pic>
        <p:nvPicPr>
          <p:cNvPr id="60422" name="Picture 6" descr="apo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46338"/>
            <a:ext cx="4495800" cy="4411662"/>
          </a:xfrm>
          <a:prstGeom prst="rect">
            <a:avLst/>
          </a:prstGeom>
          <a:noFill/>
        </p:spPr>
      </p:pic>
      <p:pic>
        <p:nvPicPr>
          <p:cNvPr id="60423" name="Picture 7" descr="tunelpl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251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356600" cy="1143000"/>
          </a:xfrm>
        </p:spPr>
        <p:txBody>
          <a:bodyPr/>
          <a:lstStyle/>
          <a:p>
            <a:r>
              <a:rPr lang="hr-HR"/>
              <a:t>Tip 1 (apoptoza) –</a:t>
            </a:r>
            <a:br>
              <a:rPr lang="hr-HR"/>
            </a:br>
            <a:r>
              <a:rPr lang="hr-HR"/>
              <a:t>kasne promjene</a:t>
            </a:r>
            <a:endParaRPr lang="en-GB"/>
          </a:p>
        </p:txBody>
      </p:sp>
      <p:pic>
        <p:nvPicPr>
          <p:cNvPr id="126980" name="Picture 4" descr="apo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3352800" cy="3429000"/>
          </a:xfrm>
          <a:prstGeom prst="rect">
            <a:avLst/>
          </a:prstGeom>
          <a:noFill/>
        </p:spPr>
      </p:pic>
      <p:pic>
        <p:nvPicPr>
          <p:cNvPr id="126981" name="Picture 5" descr="ap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4168775"/>
            <a:ext cx="5105400" cy="2689225"/>
          </a:xfrm>
          <a:prstGeom prst="rect">
            <a:avLst/>
          </a:prstGeom>
          <a:noFill/>
        </p:spPr>
      </p:pic>
      <p:pic>
        <p:nvPicPr>
          <p:cNvPr id="126982" name="Picture 6" descr="slijedapoj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3100" y="0"/>
            <a:ext cx="2120900" cy="1500188"/>
          </a:xfrm>
          <a:prstGeom prst="rect">
            <a:avLst/>
          </a:prstGeom>
          <a:noFill/>
        </p:spPr>
      </p:pic>
      <p:pic>
        <p:nvPicPr>
          <p:cNvPr id="126983" name="Picture 7" descr="iselpl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1676400"/>
            <a:ext cx="6858000" cy="2432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Tip 2 (autofagija)</a:t>
            </a:r>
            <a:endParaRPr lang="en-GB"/>
          </a:p>
        </p:txBody>
      </p:sp>
      <p:pic>
        <p:nvPicPr>
          <p:cNvPr id="121860" name="Picture 4" descr="apo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676400"/>
            <a:ext cx="4068763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991600" cy="1143000"/>
          </a:xfrm>
        </p:spPr>
        <p:txBody>
          <a:bodyPr/>
          <a:lstStyle/>
          <a:p>
            <a:r>
              <a:rPr lang="hr-HR"/>
              <a:t>Tip 3b</a:t>
            </a:r>
            <a:br>
              <a:rPr lang="hr-HR"/>
            </a:br>
            <a:r>
              <a:rPr lang="hr-HR"/>
              <a:t>(citoplazmatska smrt, nekroza)</a:t>
            </a:r>
            <a:endParaRPr lang="en-GB"/>
          </a:p>
        </p:txBody>
      </p:sp>
      <p:pic>
        <p:nvPicPr>
          <p:cNvPr id="123907" name="Picture 3" descr="nekro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76400"/>
            <a:ext cx="3871913" cy="5181600"/>
          </a:xfrm>
          <a:prstGeom prst="rect">
            <a:avLst/>
          </a:prstGeom>
          <a:noFill/>
        </p:spPr>
      </p:pic>
      <p:pic>
        <p:nvPicPr>
          <p:cNvPr id="123908" name="Picture 4" descr="slijednekrocd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588" y="1600200"/>
            <a:ext cx="6348412" cy="1463675"/>
          </a:xfrm>
          <a:prstGeom prst="rect">
            <a:avLst/>
          </a:prstGeom>
          <a:noFill/>
        </p:spPr>
      </p:pic>
      <p:pic>
        <p:nvPicPr>
          <p:cNvPr id="123909" name="Picture 5" descr="slijednekrohd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810000"/>
            <a:ext cx="5029200" cy="180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991600" cy="1143000"/>
          </a:xfrm>
        </p:spPr>
        <p:txBody>
          <a:bodyPr/>
          <a:lstStyle/>
          <a:p>
            <a:r>
              <a:rPr lang="hr-HR"/>
              <a:t>Tip 4 (aponekroza, abortoza)</a:t>
            </a:r>
            <a:endParaRPr lang="en-GB"/>
          </a:p>
        </p:txBody>
      </p:sp>
      <p:pic>
        <p:nvPicPr>
          <p:cNvPr id="124932" name="Picture 4" descr="aponek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68463"/>
            <a:ext cx="5715000" cy="5189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152400" y="228600"/>
            <a:ext cx="899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kumimoji="1" lang="hr-HR" sz="4000">
                <a:solidFill>
                  <a:schemeClr val="tx2"/>
                </a:solidFill>
                <a:latin typeface="Arial Black" pitchFamily="34" charset="0"/>
              </a:rPr>
              <a:t>8 glavnih zabluda o smrti živčanih stanica</a:t>
            </a:r>
            <a:endParaRPr kumimoji="1" lang="en-GB" sz="400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18787" name="Picture 3" descr="zabluda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4800"/>
            <a:ext cx="9144000" cy="5237163"/>
          </a:xfrm>
          <a:prstGeom prst="rect">
            <a:avLst/>
          </a:prstGeom>
          <a:noFill/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6765925" y="2401888"/>
            <a:ext cx="1497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1200">
                <a:solidFill>
                  <a:srgbClr val="FF3300"/>
                </a:solidFill>
                <a:latin typeface="Arial Black" pitchFamily="34" charset="0"/>
              </a:rPr>
              <a:t>Najmanje 4 tipa</a:t>
            </a:r>
            <a:endParaRPr lang="en-GB" sz="1200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5246688" y="2819400"/>
            <a:ext cx="3897312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1200">
                <a:solidFill>
                  <a:srgbClr val="FF3300"/>
                </a:solidFill>
                <a:latin typeface="Arial Black" pitchFamily="34" charset="0"/>
              </a:rPr>
              <a:t>Isti podražaj, npr. jaka stimulacija perf.</a:t>
            </a:r>
          </a:p>
          <a:p>
            <a:r>
              <a:rPr lang="hr-HR" sz="1200">
                <a:solidFill>
                  <a:srgbClr val="FF3300"/>
                </a:solidFill>
                <a:latin typeface="Arial Black" pitchFamily="34" charset="0"/>
              </a:rPr>
              <a:t>puta dovodi do apopt. u gcl, a nekroze u </a:t>
            </a:r>
          </a:p>
          <a:p>
            <a:r>
              <a:rPr lang="hr-HR" sz="1200">
                <a:solidFill>
                  <a:srgbClr val="FF3300"/>
                </a:solidFill>
                <a:latin typeface="Arial Black" pitchFamily="34" charset="0"/>
              </a:rPr>
              <a:t>CA1 i CA3) ili npr. dodavanje NMDA i kainata</a:t>
            </a:r>
            <a:endParaRPr lang="en-GB" sz="1200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5668963" y="5562600"/>
            <a:ext cx="34750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1200">
                <a:solidFill>
                  <a:srgbClr val="FF3300"/>
                </a:solidFill>
                <a:latin typeface="Arial Black" pitchFamily="34" charset="0"/>
              </a:rPr>
              <a:t>Death proteins npr. reaper u Drosophile</a:t>
            </a:r>
            <a:endParaRPr lang="en-GB" sz="1200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5867400" y="6019800"/>
            <a:ext cx="3213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1200">
                <a:solidFill>
                  <a:srgbClr val="FF3300"/>
                </a:solidFill>
                <a:latin typeface="Arial Black" pitchFamily="34" charset="0"/>
              </a:rPr>
              <a:t>TUNEL i ISEL nisu pouzdane metode</a:t>
            </a:r>
            <a:endParaRPr lang="en-GB" sz="1200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118792" name="Text Box 8"/>
          <p:cNvSpPr txBox="1">
            <a:spLocks noChangeArrowheads="1"/>
          </p:cNvSpPr>
          <p:nvPr/>
        </p:nvSpPr>
        <p:spPr bwMode="auto">
          <a:xfrm>
            <a:off x="5867400" y="6400800"/>
            <a:ext cx="3111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1200">
                <a:solidFill>
                  <a:srgbClr val="FF3300"/>
                </a:solidFill>
                <a:latin typeface="Arial Black" pitchFamily="34" charset="0"/>
              </a:rPr>
              <a:t>Npr. i &gt;Ca2+ i ROS ih mogu izazvati</a:t>
            </a:r>
            <a:endParaRPr lang="en-GB" sz="1200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118794" name="Text Box 10"/>
          <p:cNvSpPr txBox="1">
            <a:spLocks noChangeArrowheads="1"/>
          </p:cNvSpPr>
          <p:nvPr/>
        </p:nvSpPr>
        <p:spPr bwMode="auto">
          <a:xfrm>
            <a:off x="7477125" y="3962400"/>
            <a:ext cx="1666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1200">
                <a:solidFill>
                  <a:srgbClr val="FF3300"/>
                </a:solidFill>
                <a:latin typeface="Arial Black" pitchFamily="34" charset="0"/>
              </a:rPr>
              <a:t>Apo. u skupinama</a:t>
            </a:r>
            <a:endParaRPr lang="en-GB" sz="1200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118795" name="Text Box 11"/>
          <p:cNvSpPr txBox="1">
            <a:spLocks noChangeArrowheads="1"/>
          </p:cNvSpPr>
          <p:nvPr/>
        </p:nvSpPr>
        <p:spPr bwMode="auto">
          <a:xfrm>
            <a:off x="5756275" y="4800600"/>
            <a:ext cx="338772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1200">
                <a:solidFill>
                  <a:srgbClr val="FF3300"/>
                </a:solidFill>
                <a:latin typeface="Arial Black" pitchFamily="34" charset="0"/>
              </a:rPr>
              <a:t>Obadvije dovode do prosipanja citopl.</a:t>
            </a:r>
          </a:p>
          <a:p>
            <a:r>
              <a:rPr lang="hr-HR" sz="1200">
                <a:solidFill>
                  <a:srgbClr val="FF3300"/>
                </a:solidFill>
                <a:latin typeface="Arial Black" pitchFamily="34" charset="0"/>
              </a:rPr>
              <a:t>sadržaja samo što je apopt. brža pa se</a:t>
            </a:r>
          </a:p>
          <a:p>
            <a:r>
              <a:rPr lang="hr-HR" sz="1200">
                <a:solidFill>
                  <a:srgbClr val="FF3300"/>
                </a:solidFill>
                <a:latin typeface="Arial Black" pitchFamily="34" charset="0"/>
              </a:rPr>
              <a:t>ne stignu aktivirati tkivni makrofagi</a:t>
            </a:r>
            <a:endParaRPr lang="en-GB" sz="1200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118796" name="Text Box 12"/>
          <p:cNvSpPr txBox="1">
            <a:spLocks noChangeArrowheads="1"/>
          </p:cNvSpPr>
          <p:nvPr/>
        </p:nvSpPr>
        <p:spPr bwMode="auto">
          <a:xfrm>
            <a:off x="5562600" y="3505200"/>
            <a:ext cx="3632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1200">
                <a:solidFill>
                  <a:srgbClr val="FF3300"/>
                </a:solidFill>
                <a:latin typeface="Arial Black" pitchFamily="34" charset="0"/>
              </a:rPr>
              <a:t>Isti uzrok u ranoj dobi apopt. kasnije nek.</a:t>
            </a:r>
            <a:endParaRPr lang="en-GB" sz="1200">
              <a:solidFill>
                <a:srgbClr val="FF33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188913"/>
            <a:ext cx="7772400" cy="1143000"/>
          </a:xfrm>
        </p:spPr>
        <p:txBody>
          <a:bodyPr/>
          <a:lstStyle/>
          <a:p>
            <a:r>
              <a:rPr lang="hr-HR" dirty="0"/>
              <a:t>Današnje stanje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8178800" cy="5229200"/>
          </a:xfrm>
        </p:spPr>
        <p:txBody>
          <a:bodyPr/>
          <a:lstStyle/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2400" dirty="0" err="1"/>
              <a:t>Apsansna</a:t>
            </a:r>
            <a:r>
              <a:rPr lang="hr-HR" sz="2400" dirty="0"/>
              <a:t> epilepsija nastaje zbog disfunkcije </a:t>
            </a:r>
            <a:r>
              <a:rPr lang="hr-HR" sz="2400" dirty="0" err="1"/>
              <a:t>neuralnih</a:t>
            </a:r>
            <a:r>
              <a:rPr lang="hr-HR" sz="2400" dirty="0"/>
              <a:t> krugova koji u normalnim okolnostima aktiviraju moždanu koru stvarajući </a:t>
            </a:r>
            <a:r>
              <a:rPr lang="hr-HR" sz="2400" dirty="0" err="1"/>
              <a:t>npr</a:t>
            </a:r>
            <a:r>
              <a:rPr lang="hr-HR" sz="2400" dirty="0"/>
              <a:t>. vretena spavanja – koja generira </a:t>
            </a:r>
            <a:r>
              <a:rPr lang="hr-HR" sz="2400" u="sng" dirty="0"/>
              <a:t>retikularna jezgra th</a:t>
            </a:r>
            <a:r>
              <a:rPr lang="hr-HR" sz="2400" dirty="0"/>
              <a:t>. (</a:t>
            </a:r>
            <a:r>
              <a:rPr lang="hr-HR" sz="2400" dirty="0">
                <a:solidFill>
                  <a:srgbClr val="FFFF00"/>
                </a:solidFill>
              </a:rPr>
              <a:t>jedina koja se ne projicira u </a:t>
            </a:r>
            <a:r>
              <a:rPr lang="hr-HR" sz="2400" dirty="0" err="1">
                <a:solidFill>
                  <a:srgbClr val="FFFF00"/>
                </a:solidFill>
              </a:rPr>
              <a:t>cx</a:t>
            </a:r>
            <a:r>
              <a:rPr lang="hr-HR" sz="2400" dirty="0">
                <a:solidFill>
                  <a:srgbClr val="FFFF00"/>
                </a:solidFill>
              </a:rPr>
              <a:t>, a </a:t>
            </a:r>
            <a:r>
              <a:rPr lang="hr-HR" sz="2400" dirty="0" err="1">
                <a:solidFill>
                  <a:srgbClr val="FFFF00"/>
                </a:solidFill>
              </a:rPr>
              <a:t>pace</a:t>
            </a:r>
            <a:r>
              <a:rPr lang="hr-HR" sz="2400" dirty="0">
                <a:solidFill>
                  <a:srgbClr val="FFFF00"/>
                </a:solidFill>
              </a:rPr>
              <a:t>-</a:t>
            </a:r>
            <a:r>
              <a:rPr lang="hr-HR" sz="2400" dirty="0" err="1">
                <a:solidFill>
                  <a:srgbClr val="FFFF00"/>
                </a:solidFill>
              </a:rPr>
              <a:t>maker</a:t>
            </a:r>
            <a:r>
              <a:rPr lang="hr-HR" sz="2400" dirty="0">
                <a:solidFill>
                  <a:srgbClr val="FFFF00"/>
                </a:solidFill>
              </a:rPr>
              <a:t> je vretenastih ritmova</a:t>
            </a:r>
            <a:r>
              <a:rPr lang="hr-HR" sz="2400" dirty="0"/>
              <a:t>), a ako se to događa u budnom stanju nastaju </a:t>
            </a:r>
            <a:r>
              <a:rPr lang="hr-HR" sz="2400" dirty="0" err="1"/>
              <a:t>paroksizmalne</a:t>
            </a:r>
            <a:r>
              <a:rPr lang="hr-HR" sz="2400" dirty="0"/>
              <a:t> epizode ritmičke </a:t>
            </a:r>
            <a:r>
              <a:rPr lang="hr-HR" sz="2400" dirty="0" err="1"/>
              <a:t>kortikalne</a:t>
            </a:r>
            <a:r>
              <a:rPr lang="hr-HR" sz="2400" dirty="0"/>
              <a:t> aktivacije (</a:t>
            </a:r>
            <a:r>
              <a:rPr lang="hr-HR" sz="2400" dirty="0" err="1"/>
              <a:t>apsans</a:t>
            </a:r>
            <a:r>
              <a:rPr lang="hr-HR" sz="2400" dirty="0"/>
              <a:t>) (</a:t>
            </a:r>
            <a:r>
              <a:rPr lang="hr-HR" sz="2400" dirty="0" err="1"/>
              <a:t>Steriade</a:t>
            </a:r>
            <a:r>
              <a:rPr lang="hr-HR" sz="2400" dirty="0"/>
              <a:t>, </a:t>
            </a:r>
            <a:r>
              <a:rPr lang="hr-HR" sz="2400" dirty="0" err="1"/>
              <a:t>Neuroscience</a:t>
            </a:r>
            <a:r>
              <a:rPr lang="hr-HR" sz="2400" dirty="0"/>
              <a:t>, 2004). Najčešći uzrok su mutacije različitih ionskih </a:t>
            </a:r>
            <a:r>
              <a:rPr lang="hr-HR" sz="2400" dirty="0" smtClean="0"/>
              <a:t>kanala za ione kalcija </a:t>
            </a:r>
            <a:r>
              <a:rPr lang="hr-HR" sz="2400" dirty="0"/>
              <a:t>(</a:t>
            </a:r>
            <a:r>
              <a:rPr lang="hr-HR" sz="2400" dirty="0" err="1"/>
              <a:t>Berkovic</a:t>
            </a:r>
            <a:r>
              <a:rPr lang="hr-HR" sz="2400" dirty="0"/>
              <a:t> &amp; </a:t>
            </a:r>
            <a:r>
              <a:rPr lang="hr-HR" sz="2400" dirty="0" err="1"/>
              <a:t>Scheffer</a:t>
            </a:r>
            <a:r>
              <a:rPr lang="hr-HR" sz="2400" dirty="0"/>
              <a:t>, </a:t>
            </a:r>
            <a:r>
              <a:rPr lang="hr-HR" sz="2400" dirty="0" smtClean="0"/>
              <a:t>‘01; </a:t>
            </a:r>
            <a:r>
              <a:rPr lang="hr-HR" sz="2400" dirty="0" err="1" smtClean="0"/>
              <a:t>Glasscock</a:t>
            </a:r>
            <a:r>
              <a:rPr lang="hr-HR" sz="2400" dirty="0" smtClean="0"/>
              <a:t>, Nat </a:t>
            </a:r>
            <a:r>
              <a:rPr lang="hr-HR" sz="2400" dirty="0" err="1" smtClean="0"/>
              <a:t>Neurosci</a:t>
            </a:r>
            <a:r>
              <a:rPr lang="hr-HR" sz="2400" dirty="0" smtClean="0"/>
              <a:t> ’07 </a:t>
            </a:r>
            <a:r>
              <a:rPr lang="hr-HR" sz="2400" i="1" dirty="0" smtClean="0"/>
              <a:t>CACNA1a</a:t>
            </a:r>
            <a:r>
              <a:rPr lang="hr-HR" sz="2400" dirty="0" smtClean="0"/>
              <a:t> mutacija; </a:t>
            </a:r>
            <a:r>
              <a:rPr lang="hr-HR" sz="2400" dirty="0" err="1" smtClean="0"/>
              <a:t>Powell</a:t>
            </a:r>
            <a:r>
              <a:rPr lang="hr-HR" sz="2400" dirty="0" smtClean="0"/>
              <a:t> KL, J </a:t>
            </a:r>
            <a:r>
              <a:rPr lang="hr-HR" sz="2400" dirty="0" err="1" smtClean="0"/>
              <a:t>Neurosci</a:t>
            </a:r>
            <a:r>
              <a:rPr lang="hr-HR" sz="2400" dirty="0" smtClean="0"/>
              <a:t> ’09).</a:t>
            </a:r>
            <a:endParaRPr lang="hr-HR" sz="2400" dirty="0"/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hr-HR" sz="2400" dirty="0"/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r>
              <a:rPr lang="hr-HR" sz="2400" dirty="0"/>
              <a:t>Potvrda ovog koncepta je jedinstveno farmakološko liječenje </a:t>
            </a:r>
            <a:r>
              <a:rPr lang="hr-HR" sz="2400" dirty="0" err="1"/>
              <a:t>apsansne</a:t>
            </a:r>
            <a:r>
              <a:rPr lang="hr-HR" sz="2400" dirty="0"/>
              <a:t> epilepsije </a:t>
            </a:r>
            <a:r>
              <a:rPr lang="hr-HR" sz="2400" dirty="0" err="1">
                <a:solidFill>
                  <a:srgbClr val="FF0000"/>
                </a:solidFill>
              </a:rPr>
              <a:t>etosuksimidom</a:t>
            </a:r>
            <a:r>
              <a:rPr lang="hr-HR" sz="2400" dirty="0"/>
              <a:t> koji blokira </a:t>
            </a:r>
            <a:r>
              <a:rPr lang="hr-HR" sz="2400" dirty="0">
                <a:solidFill>
                  <a:srgbClr val="FF0000"/>
                </a:solidFill>
              </a:rPr>
              <a:t>T-</a:t>
            </a:r>
            <a:r>
              <a:rPr lang="hr-HR" sz="2400" dirty="0" err="1">
                <a:solidFill>
                  <a:srgbClr val="FF0000"/>
                </a:solidFill>
              </a:rPr>
              <a:t>kalcijske</a:t>
            </a:r>
            <a:r>
              <a:rPr lang="hr-HR" sz="2400" dirty="0">
                <a:solidFill>
                  <a:srgbClr val="FF0000"/>
                </a:solidFill>
              </a:rPr>
              <a:t> </a:t>
            </a:r>
            <a:r>
              <a:rPr lang="hr-HR" sz="2400" dirty="0" smtClean="0">
                <a:solidFill>
                  <a:srgbClr val="FF0000"/>
                </a:solidFill>
              </a:rPr>
              <a:t>kanale (</a:t>
            </a:r>
            <a:r>
              <a:rPr lang="hr-HR" sz="2400" i="1" dirty="0" smtClean="0">
                <a:solidFill>
                  <a:srgbClr val="FF0000"/>
                </a:solidFill>
              </a:rPr>
              <a:t>CACNA1h</a:t>
            </a:r>
            <a:r>
              <a:rPr lang="hr-HR" sz="2400" dirty="0" smtClean="0">
                <a:solidFill>
                  <a:srgbClr val="FF0000"/>
                </a:solidFill>
              </a:rPr>
              <a:t>) </a:t>
            </a:r>
            <a:r>
              <a:rPr lang="hr-HR" sz="2400" dirty="0"/>
              <a:t>neurona retikularne jezgre talamusa (sličan, ali slabiji učinak imaju </a:t>
            </a:r>
            <a:r>
              <a:rPr lang="hr-HR" sz="2400" dirty="0" err="1"/>
              <a:t>valproična</a:t>
            </a:r>
            <a:r>
              <a:rPr lang="hr-HR" sz="2400" dirty="0"/>
              <a:t> kis. i </a:t>
            </a:r>
            <a:r>
              <a:rPr lang="hr-HR" sz="2400" dirty="0" err="1"/>
              <a:t>benzodiazepini</a:t>
            </a:r>
            <a:r>
              <a:rPr lang="hr-HR" sz="2400" dirty="0"/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deci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44488"/>
            <a:ext cx="4216400" cy="6513512"/>
          </a:xfrm>
          <a:prstGeom prst="rect">
            <a:avLst/>
          </a:prstGeom>
          <a:noFill/>
        </p:spPr>
      </p:pic>
      <p:pic>
        <p:nvPicPr>
          <p:cNvPr id="119811" name="Picture 3" descr="p53sli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81000"/>
            <a:ext cx="2535238" cy="1974850"/>
          </a:xfrm>
          <a:prstGeom prst="rect">
            <a:avLst/>
          </a:prstGeom>
          <a:noFill/>
        </p:spPr>
      </p:pic>
      <p:pic>
        <p:nvPicPr>
          <p:cNvPr id="119812" name="Picture 4" descr="p53pl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514600"/>
            <a:ext cx="4495800" cy="2979738"/>
          </a:xfrm>
          <a:prstGeom prst="rect">
            <a:avLst/>
          </a:prstGeom>
          <a:noFill/>
        </p:spPr>
      </p:pic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5775325" y="5908675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/>
              <a:t>p53</a:t>
            </a:r>
            <a:endParaRPr lang="en-GB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aktivp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0" cy="5867400"/>
          </a:xfrm>
          <a:prstGeom prst="rect">
            <a:avLst/>
          </a:prstGeom>
          <a:noFill/>
        </p:spPr>
      </p:pic>
      <p:pic>
        <p:nvPicPr>
          <p:cNvPr id="128003" name="Picture 3" descr="apoptos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5988" y="0"/>
            <a:ext cx="4418012" cy="5486400"/>
          </a:xfrm>
          <a:prstGeom prst="rect">
            <a:avLst/>
          </a:prstGeom>
          <a:noFill/>
        </p:spPr>
      </p:pic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1143000" y="6035675"/>
            <a:ext cx="75993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>
                <a:latin typeface="Tahoma" pitchFamily="34" charset="0"/>
              </a:rPr>
              <a:t>Stvaranje apoptosoma i uloga p53, p21 i drugih tumor-</a:t>
            </a:r>
          </a:p>
          <a:p>
            <a:r>
              <a:rPr lang="hr-HR">
                <a:latin typeface="Tahoma" pitchFamily="34" charset="0"/>
              </a:rPr>
              <a:t>supresorskih gena</a:t>
            </a:r>
            <a:endParaRPr lang="en-GB"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34148" name="Picture 4" descr="arend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1143000"/>
          </a:xfrm>
        </p:spPr>
        <p:txBody>
          <a:bodyPr/>
          <a:lstStyle/>
          <a:p>
            <a:r>
              <a:rPr lang="hr-HR"/>
              <a:t>Abortive apoptosis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5950"/>
            <a:ext cx="3394075" cy="4171950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hr-HR" sz="2400"/>
              <a:t>Budući da su u AD aktivirane neke kaspaze, npr. kaspaze 8 (slika A) i kaspaze 9 (slika C) u CA1 području hipokampusa (Raina et al., 2001), a nisu efektorne (npr. 3, 6 i 7), ovaj proces je nazvan </a:t>
            </a:r>
            <a:r>
              <a:rPr lang="hr-HR" sz="2400">
                <a:solidFill>
                  <a:srgbClr val="FF3300"/>
                </a:solidFill>
              </a:rPr>
              <a:t>abortivna apoptoza</a:t>
            </a:r>
            <a:r>
              <a:rPr lang="hr-HR" sz="2400"/>
              <a:t>.</a:t>
            </a:r>
          </a:p>
        </p:txBody>
      </p:sp>
      <p:pic>
        <p:nvPicPr>
          <p:cNvPr id="135172" name="Picture 4" descr="abortos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1263" y="1700213"/>
            <a:ext cx="3316287" cy="4824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486775" cy="1143000"/>
          </a:xfrm>
        </p:spPr>
        <p:txBody>
          <a:bodyPr/>
          <a:lstStyle/>
          <a:p>
            <a:r>
              <a:rPr lang="hr-HR"/>
              <a:t>Ponašanje žarišta (fokus) i širenje napadaja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844675"/>
            <a:ext cx="9144000" cy="4783138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hr-HR" dirty="0"/>
              <a:t>Kako će se žarište nesvrsishodnog izbijanja ponašati ovisi o međuodnosu </a:t>
            </a:r>
            <a:r>
              <a:rPr lang="hr-HR" dirty="0" err="1"/>
              <a:t>ekscitacijskih</a:t>
            </a:r>
            <a:r>
              <a:rPr lang="hr-HR" dirty="0"/>
              <a:t> i inhibicijskih čimbenika unutar </a:t>
            </a:r>
            <a:r>
              <a:rPr lang="hr-HR" dirty="0" err="1"/>
              <a:t>neuralnih</a:t>
            </a:r>
            <a:r>
              <a:rPr lang="hr-HR" dirty="0"/>
              <a:t> krugova.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hr-HR" dirty="0"/>
              <a:t>Širenje </a:t>
            </a:r>
            <a:r>
              <a:rPr lang="hr-HR" dirty="0" err="1"/>
              <a:t>epi</a:t>
            </a:r>
            <a:r>
              <a:rPr lang="hr-HR" dirty="0"/>
              <a:t> aktivnosti ZAHVAĆA I NORMALNA PODRUČJA MOŽDANE KORE.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hr-HR" dirty="0"/>
              <a:t>Širenje </a:t>
            </a:r>
            <a:r>
              <a:rPr lang="hr-HR" dirty="0" err="1"/>
              <a:t>epi</a:t>
            </a:r>
            <a:r>
              <a:rPr lang="hr-HR" dirty="0"/>
              <a:t> napadaja je najčešće NAGLO i uz nagli gubitak svijesti.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hr-HR" dirty="0"/>
              <a:t>Ako se širi SPORO vidimo postupnu kliničku progresiju napadaja – </a:t>
            </a:r>
            <a:r>
              <a:rPr lang="hr-HR" dirty="0" err="1" smtClean="0"/>
              <a:t>npr</a:t>
            </a:r>
            <a:r>
              <a:rPr lang="hr-HR" dirty="0" smtClean="0"/>
              <a:t>. “</a:t>
            </a:r>
            <a:r>
              <a:rPr lang="hr-HR" dirty="0" err="1" smtClean="0"/>
              <a:t>Jacksonian</a:t>
            </a:r>
            <a:r>
              <a:rPr lang="hr-HR" dirty="0" smtClean="0"/>
              <a:t> </a:t>
            </a:r>
            <a:r>
              <a:rPr lang="hr-HR" dirty="0" err="1"/>
              <a:t>march</a:t>
            </a:r>
            <a:r>
              <a:rPr lang="hr-HR" dirty="0"/>
              <a:t>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ry Portrait">
  <a:themeElements>
    <a:clrScheme name="Contemporary Portrait 6">
      <a:dk1>
        <a:srgbClr val="000000"/>
      </a:dk1>
      <a:lt1>
        <a:srgbClr val="FFFFFF"/>
      </a:lt1>
      <a:dk2>
        <a:srgbClr val="000066"/>
      </a:dk2>
      <a:lt2>
        <a:srgbClr val="FFCC00"/>
      </a:lt2>
      <a:accent1>
        <a:srgbClr val="0066FF"/>
      </a:accent1>
      <a:accent2>
        <a:srgbClr val="33CCCC"/>
      </a:accent2>
      <a:accent3>
        <a:srgbClr val="AAAAB8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2118</TotalTime>
  <Words>3504</Words>
  <Application>Microsoft Office PowerPoint</Application>
  <PresentationFormat>On-screen Show (4:3)</PresentationFormat>
  <Paragraphs>459</Paragraphs>
  <Slides>83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5" baseType="lpstr">
      <vt:lpstr>Contemporary Portrait</vt:lpstr>
      <vt:lpstr>Slide</vt:lpstr>
      <vt:lpstr>Uloga apoptoze, kalcija i ionskih kanala u epileptogenezi</vt:lpstr>
      <vt:lpstr>Klinička klasifikacija napadaja</vt:lpstr>
      <vt:lpstr>PowerPoint Presentation</vt:lpstr>
      <vt:lpstr>Simptomi i znakovi</vt:lpstr>
      <vt:lpstr>Dd sinkopa</vt:lpstr>
      <vt:lpstr>PGE</vt:lpstr>
      <vt:lpstr>Apsans</vt:lpstr>
      <vt:lpstr>Današnje stanje</vt:lpstr>
      <vt:lpstr>Ponašanje žarišta (fokus) i širenje napadaja</vt:lpstr>
      <vt:lpstr>Uzrok: nagla depolarizacija što izaziva visoko frekventno okidanje AP (PDS)</vt:lpstr>
      <vt:lpstr>Tipične promjene neurona u kortikalnom epi žarištu</vt:lpstr>
      <vt:lpstr>Pretpostavke o širenju napadaja</vt:lpstr>
      <vt:lpstr>Prestanak napadaja</vt:lpstr>
      <vt:lpstr>Pojednostavljena i skraćena klinička klasifikacija epilepsija</vt:lpstr>
      <vt:lpstr>Parcijalne i generalizirane: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Podrijetlo kortikalnih interneurona</vt:lpstr>
      <vt:lpstr>Razvitak GABAergičkih interneurona HF</vt:lpstr>
      <vt:lpstr>Klinička slika epilepsije ovisi o lokalizaciji lezije, a ne o etiologiji</vt:lpstr>
      <vt:lpstr>Psihotične promjene u TLE</vt:lpstr>
      <vt:lpstr>Struktura hipokampalne formacije (HF) čovjeka</vt:lpstr>
      <vt:lpstr>Funkcija HF</vt:lpstr>
      <vt:lpstr>HF čini ‘unutrašnji prsten’ limbičkog režnja</vt:lpstr>
      <vt:lpstr>3D relationship of CA and GD</vt:lpstr>
      <vt:lpstr>Slojevna građa CA i GD</vt:lpstr>
      <vt:lpstr>Cx i subcx aferentne veze HF</vt:lpstr>
      <vt:lpstr>Eferentne veze HF</vt:lpstr>
      <vt:lpstr>PowerPoint Presentation</vt:lpstr>
      <vt:lpstr>Promjene sinaptičke učinkovitosti sinapsi HF</vt:lpstr>
      <vt:lpstr>Uloga NMDA receptora u LTP</vt:lpstr>
      <vt:lpstr>Dokaz uloge LTP u učenju</vt:lpstr>
      <vt:lpstr>Fiziološki ritmovi HF i hipoteza učenja u 2 koraka (Gyorgy Buzsaki et al.)</vt:lpstr>
      <vt:lpstr>Dokaz uloge LTP u učenju</vt:lpstr>
      <vt:lpstr>Predmnijevani mehanizam konsolidacije</vt:lpstr>
      <vt:lpstr>Kako elektr. aktivnost pojedinačnog ili grupe neurona generira napadaj? </vt:lpstr>
      <vt:lpstr>PDS u CA3 in vivo</vt:lpstr>
      <vt:lpstr>Naknadna hiperpolarizacija</vt:lpstr>
      <vt:lpstr>Koliko je vremena potrebno za trajno zapamćivanje?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Neuropatološka klasifikacija hipokampalne skleroze (MTS)</vt:lpstr>
      <vt:lpstr>HScl. 2</vt:lpstr>
      <vt:lpstr>“Gatekeeper” teorija</vt:lpstr>
      <vt:lpstr>Reorganizacija (“sprouting”) mahovinastih vlakana u TLE</vt:lpstr>
      <vt:lpstr>Gubitak PV interneurona (vrše perisomatsku inhibiciju) u CA1</vt:lpstr>
      <vt:lpstr>PV norm. Vs scl. (vlastiti preparati)</vt:lpstr>
      <vt:lpstr>PowerPoint Presentation</vt:lpstr>
      <vt:lpstr>Calb+ (većinom vrše dendritičku inhibiciju – SST i NPY) norm. Vs scl. (vlastiti preparati)</vt:lpstr>
      <vt:lpstr>Calb+ norm. Vs scl. (vlastiti preparati)</vt:lpstr>
      <vt:lpstr>3. Dg: MRI dokazivanje hipokampalne skleroze</vt:lpstr>
      <vt:lpstr>Novosti u dg: “Subdural strip recording”</vt:lpstr>
      <vt:lpstr>“Novosti” u dg: Spektroskopija</vt:lpstr>
      <vt:lpstr>Novosti u terapiji</vt:lpstr>
      <vt:lpstr>4. Animalni modeli TLE</vt:lpstr>
      <vt:lpstr>Eksp. električna stimulacija uzrokuje ekscitotoksično oštećenje CA1 pir. neurona</vt:lpstr>
      <vt:lpstr>Zašto je nezreli mozak osjetljiviji na epi napadaje, tj. ekscitotoksičnost?</vt:lpstr>
      <vt:lpstr>TLE: “Previše informacija, premalo znanja”</vt:lpstr>
      <vt:lpstr>PowerPoint Presentation</vt:lpstr>
      <vt:lpstr>PowerPoint Presentation</vt:lpstr>
      <vt:lpstr>Tip 1 (apoptoza) – rane promjene</vt:lpstr>
      <vt:lpstr>Tip 1 (apoptoza) – kasne promjene</vt:lpstr>
      <vt:lpstr>Tip 2 (autofagija)</vt:lpstr>
      <vt:lpstr>Tip 3b (citoplazmatska smrt, nekroza)</vt:lpstr>
      <vt:lpstr>Tip 4 (aponekroza, abortoza)</vt:lpstr>
      <vt:lpstr>PowerPoint Presentation</vt:lpstr>
      <vt:lpstr>PowerPoint Presentation</vt:lpstr>
      <vt:lpstr>PowerPoint Presentation</vt:lpstr>
      <vt:lpstr>PowerPoint Presentation</vt:lpstr>
      <vt:lpstr>Abortive apoptosis</vt:lpstr>
    </vt:vector>
  </TitlesOfParts>
  <Company>Medicinski fakultet, Zagreb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dr Goran Simic</dc:creator>
  <cp:lastModifiedBy>Goran Simic</cp:lastModifiedBy>
  <cp:revision>148</cp:revision>
  <dcterms:created xsi:type="dcterms:W3CDTF">2002-10-03T08:35:04Z</dcterms:created>
  <dcterms:modified xsi:type="dcterms:W3CDTF">2015-03-12T09:17:56Z</dcterms:modified>
</cp:coreProperties>
</file>